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61" r:id="rId4"/>
    <p:sldId id="262" r:id="rId5"/>
    <p:sldId id="263" r:id="rId6"/>
    <p:sldId id="264" r:id="rId7"/>
    <p:sldId id="265" r:id="rId8"/>
    <p:sldId id="266" r:id="rId9"/>
    <p:sldId id="267" r:id="rId10"/>
    <p:sldId id="305" r:id="rId11"/>
    <p:sldId id="306" r:id="rId12"/>
    <p:sldId id="401" r:id="rId13"/>
    <p:sldId id="278" r:id="rId14"/>
    <p:sldId id="402" r:id="rId15"/>
    <p:sldId id="310" r:id="rId16"/>
    <p:sldId id="404" r:id="rId17"/>
    <p:sldId id="403" r:id="rId18"/>
    <p:sldId id="280" r:id="rId19"/>
    <p:sldId id="405" r:id="rId20"/>
    <p:sldId id="400" r:id="rId21"/>
    <p:sldId id="406" r:id="rId22"/>
    <p:sldId id="407" r:id="rId23"/>
    <p:sldId id="409" r:id="rId24"/>
    <p:sldId id="408" r:id="rId25"/>
    <p:sldId id="259" r:id="rId26"/>
    <p:sldId id="260"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p:restoredTop sz="94505"/>
  </p:normalViewPr>
  <p:slideViewPr>
    <p:cSldViewPr snapToGrid="0" snapToObjects="1">
      <p:cViewPr>
        <p:scale>
          <a:sx n="46" d="100"/>
          <a:sy n="46" d="100"/>
        </p:scale>
        <p:origin x="38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10.xml"/><Relationship Id="rId1" Type="http://schemas.microsoft.com/office/2011/relationships/chartStyle" Target="style10.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10.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______4.xlsx"/></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ja-JP" sz="1860" b="1" dirty="0"/>
                  <a:t>Branch coverage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en-US" altLang="ja-JP" sz="1860" b="1" i="0" baseline="0" dirty="0">
                    <a:effectLst/>
                  </a:rPr>
                  <a:t>Statement coverage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158C-4652-8A33-64EE5F514A9A}"/>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158C-4652-8A33-64EE5F514A9A}"/>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a:t>分岐網羅率</a:t>
                </a:r>
                <a:r>
                  <a:rPr lang="en-US" altLang="ja-JP" sz="1860" b="1" dirty="0"/>
                  <a:t>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7D49-2F45-83EC-78EB9D73990C}"/>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7D49-2F45-83EC-78EB9D73990C}"/>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r>
                  <a:rPr lang="ja-JP" altLang="en-US" sz="1860" b="1" i="0" baseline="0">
                    <a:effectLst/>
                  </a:rPr>
                  <a:t>命令網羅率</a:t>
                </a:r>
                <a:r>
                  <a:rPr lang="en-US" altLang="ja-JP" sz="1860" b="1" i="0" baseline="0" dirty="0">
                    <a:effectLst/>
                  </a:rPr>
                  <a:t> (%)</a:t>
                </a:r>
                <a:endParaRPr lang="ja-JP" altLang="ja-JP" sz="186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en-US" altLang="ja-JP" sz="1860" b="1" i="0" baseline="0" dirty="0">
                    <a:effectLst/>
                  </a:rPr>
                  <a:t># of test smells</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手作業</c:v>
                </c:pt>
              </c:strCache>
            </c:strRef>
          </c:tx>
          <c:spPr>
            <a:solidFill>
              <a:srgbClr val="DEA221"/>
            </a:solidFill>
            <a:ln>
              <a:noFill/>
            </a:ln>
            <a:effectLst/>
          </c:spPr>
          <c:invertIfNegative val="0"/>
          <c:cat>
            <c:strRef>
              <c:f>Sheet1!$A$2:$A$4</c:f>
              <c:strCache>
                <c:ptCount val="3"/>
                <c:pt idx="0">
                  <c:v>タスク1</c:v>
                </c:pt>
                <c:pt idx="1">
                  <c:v>タスク2</c:v>
                </c:pt>
                <c:pt idx="2">
                  <c:v>タスク3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191E-49AB-8496-B62C21862D46}"/>
            </c:ext>
          </c:extLst>
        </c:ser>
        <c:ser>
          <c:idx val="1"/>
          <c:order val="1"/>
          <c:tx>
            <c:strRef>
              <c:f>Sheet1!$C$1</c:f>
              <c:strCache>
                <c:ptCount val="1"/>
                <c:pt idx="0">
                  <c:v>SuiteRec</c:v>
                </c:pt>
              </c:strCache>
            </c:strRef>
          </c:tx>
          <c:spPr>
            <a:solidFill>
              <a:srgbClr val="0F7B9E"/>
            </a:solidFill>
            <a:ln>
              <a:noFill/>
            </a:ln>
            <a:effectLst/>
          </c:spPr>
          <c:invertIfNegative val="0"/>
          <c:cat>
            <c:strRef>
              <c:f>Sheet1!$A$2:$A$4</c:f>
              <c:strCache>
                <c:ptCount val="3"/>
                <c:pt idx="0">
                  <c:v>タスク1</c:v>
                </c:pt>
                <c:pt idx="1">
                  <c:v>タスク2</c:v>
                </c:pt>
                <c:pt idx="2">
                  <c:v>タスク3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191E-49AB-8496-B62C21862D46}"/>
            </c:ext>
          </c:extLst>
        </c:ser>
        <c:dLbls>
          <c:showLegendKey val="0"/>
          <c:showVal val="0"/>
          <c:showCatName val="0"/>
          <c:showSerName val="0"/>
          <c:showPercent val="0"/>
          <c:showBubbleSize val="0"/>
        </c:dLbls>
        <c:gapWidth val="183"/>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tickLblSkip val="1"/>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Sheet1!$A$11</c:f>
              <c:strCache>
                <c:ptCount val="1"/>
                <c:pt idx="0">
                  <c:v>タスクA(類似度優先)</c:v>
                </c:pt>
              </c:strCache>
            </c:strRef>
          </c:tx>
          <c:spPr>
            <a:ln w="38100" cap="flat">
              <a:solidFill>
                <a:schemeClr val="accent1"/>
              </a:solidFill>
              <a:miter lim="800000"/>
            </a:ln>
            <a:effectLst/>
          </c:spPr>
          <c:marker>
            <c:symbol val="circle"/>
            <c:size val="5"/>
            <c:spPr>
              <a:solidFill>
                <a:schemeClr val="accent1"/>
              </a:solidFill>
              <a:ln w="9525">
                <a:solidFill>
                  <a:schemeClr val="accent1"/>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Sheet1!$B$11:$K$11</c:f>
              <c:numCache>
                <c:formatCode>General</c:formatCode>
                <c:ptCount val="10"/>
                <c:pt idx="0">
                  <c:v>14.2</c:v>
                </c:pt>
                <c:pt idx="1">
                  <c:v>33.299999999999997</c:v>
                </c:pt>
                <c:pt idx="2">
                  <c:v>50.9</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0-BFF5-9B47-A11D-7996563BF6A2}"/>
            </c:ext>
          </c:extLst>
        </c:ser>
        <c:ser>
          <c:idx val="1"/>
          <c:order val="1"/>
          <c:tx>
            <c:strRef>
              <c:f>Sheet1!$A$12</c:f>
              <c:strCache>
                <c:ptCount val="1"/>
                <c:pt idx="0">
                  <c:v>タスクA(テストスメル優先)</c:v>
                </c:pt>
              </c:strCache>
            </c:strRef>
          </c:tx>
          <c:spPr>
            <a:ln w="38100" cap="rnd">
              <a:solidFill>
                <a:schemeClr val="accent2"/>
              </a:solidFill>
              <a:miter lim="800000"/>
            </a:ln>
            <a:effectLst/>
          </c:spPr>
          <c:marker>
            <c:symbol val="circle"/>
            <c:size val="5"/>
            <c:spPr>
              <a:solidFill>
                <a:schemeClr val="accent2"/>
              </a:solidFill>
              <a:ln w="9525">
                <a:solidFill>
                  <a:schemeClr val="accent2"/>
                </a:solidFill>
              </a:ln>
              <a:effectLst/>
            </c:spPr>
          </c:marker>
          <c:cat>
            <c:strRef>
              <c:f>Sheet1!$B$10:$K$10</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Sheet1!$B$12:$K$12</c:f>
              <c:numCache>
                <c:formatCode>General</c:formatCode>
                <c:ptCount val="10"/>
                <c:pt idx="0">
                  <c:v>19.2</c:v>
                </c:pt>
                <c:pt idx="1">
                  <c:v>40</c:v>
                </c:pt>
                <c:pt idx="2">
                  <c:v>54.2</c:v>
                </c:pt>
                <c:pt idx="3">
                  <c:v>71.7</c:v>
                </c:pt>
                <c:pt idx="4">
                  <c:v>89.2</c:v>
                </c:pt>
                <c:pt idx="5">
                  <c:v>92.4</c:v>
                </c:pt>
                <c:pt idx="6">
                  <c:v>92.4</c:v>
                </c:pt>
                <c:pt idx="7">
                  <c:v>92.4</c:v>
                </c:pt>
                <c:pt idx="8">
                  <c:v>92.4</c:v>
                </c:pt>
                <c:pt idx="9">
                  <c:v>93.3</c:v>
                </c:pt>
              </c:numCache>
            </c:numRef>
          </c:val>
          <c:smooth val="0"/>
          <c:extLst>
            <c:ext xmlns:c16="http://schemas.microsoft.com/office/drawing/2014/chart" uri="{C3380CC4-5D6E-409C-BE32-E72D297353CC}">
              <c16:uniqueId val="{00000001-BFF5-9B47-A11D-7996563BF6A2}"/>
            </c:ext>
          </c:extLst>
        </c:ser>
        <c:dLbls>
          <c:showLegendKey val="0"/>
          <c:showVal val="0"/>
          <c:showCatName val="0"/>
          <c:showSerName val="0"/>
          <c:showPercent val="0"/>
          <c:showBubbleSize val="0"/>
        </c:dLbls>
        <c:marker val="1"/>
        <c:smooth val="0"/>
        <c:axId val="1752300512"/>
        <c:axId val="1762938224"/>
      </c:lineChart>
      <c:catAx>
        <c:axId val="175230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2938224"/>
        <c:crosses val="autoZero"/>
        <c:auto val="1"/>
        <c:lblAlgn val="ctr"/>
        <c:lblOffset val="100"/>
        <c:noMultiLvlLbl val="0"/>
      </c:catAx>
      <c:valAx>
        <c:axId val="176293822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52300512"/>
        <c:crosses val="autoZero"/>
        <c:crossBetween val="between"/>
      </c:valAx>
      <c:spPr>
        <a:noFill/>
        <a:ln cap="sq">
          <a:solidFill>
            <a:schemeClr val="accent1"/>
          </a:solidFill>
          <a:beve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実験2 recall 
(類似度優先)</c:v>
                </c:pt>
              </c:strCache>
            </c:strRef>
          </c:tx>
          <c:spPr>
            <a:ln w="38100" cap="rnd">
              <a:solidFill>
                <a:schemeClr val="accent1"/>
              </a:solidFill>
              <a:round/>
            </a:ln>
            <a:effectLst/>
          </c:spPr>
          <c:marker>
            <c:symbol val="circle"/>
            <c:size val="5"/>
            <c:spPr>
              <a:solidFill>
                <a:schemeClr val="accent1"/>
              </a:solidFill>
              <a:ln w="9525">
                <a:solidFill>
                  <a:schemeClr val="accent1"/>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Sheet1!$B$2:$K$2</c:f>
              <c:numCache>
                <c:formatCode>General</c:formatCode>
                <c:ptCount val="10"/>
                <c:pt idx="0">
                  <c:v>20.3</c:v>
                </c:pt>
                <c:pt idx="1">
                  <c:v>40.700000000000003</c:v>
                </c:pt>
                <c:pt idx="2">
                  <c:v>58.8</c:v>
                </c:pt>
                <c:pt idx="3">
                  <c:v>79.099999999999994</c:v>
                </c:pt>
                <c:pt idx="4">
                  <c:v>92.3</c:v>
                </c:pt>
                <c:pt idx="5">
                  <c:v>92.9</c:v>
                </c:pt>
                <c:pt idx="6">
                  <c:v>93.6</c:v>
                </c:pt>
                <c:pt idx="7">
                  <c:v>95.1</c:v>
                </c:pt>
                <c:pt idx="8">
                  <c:v>97.5</c:v>
                </c:pt>
                <c:pt idx="9">
                  <c:v>100</c:v>
                </c:pt>
              </c:numCache>
            </c:numRef>
          </c:val>
          <c:smooth val="0"/>
          <c:extLst>
            <c:ext xmlns:c16="http://schemas.microsoft.com/office/drawing/2014/chart" uri="{C3380CC4-5D6E-409C-BE32-E72D297353CC}">
              <c16:uniqueId val="{00000000-E417-444B-ADF4-280092B51D6C}"/>
            </c:ext>
          </c:extLst>
        </c:ser>
        <c:ser>
          <c:idx val="1"/>
          <c:order val="1"/>
          <c:tx>
            <c:strRef>
              <c:f>Sheet1!$A$3</c:f>
              <c:strCache>
                <c:ptCount val="1"/>
                <c:pt idx="0">
                  <c:v>実験2 recall 
(テストスメル優先)</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cat>
            <c:strRef>
              <c:f>Sheet1!$B$1:$K$1</c:f>
              <c:strCache>
                <c:ptCount val="10"/>
                <c:pt idx="0">
                  <c:v>top1</c:v>
                </c:pt>
                <c:pt idx="1">
                  <c:v>top2</c:v>
                </c:pt>
                <c:pt idx="2">
                  <c:v>top3</c:v>
                </c:pt>
                <c:pt idx="3">
                  <c:v>top4</c:v>
                </c:pt>
                <c:pt idx="4">
                  <c:v>top5</c:v>
                </c:pt>
                <c:pt idx="5">
                  <c:v>top6</c:v>
                </c:pt>
                <c:pt idx="6">
                  <c:v>top7</c:v>
                </c:pt>
                <c:pt idx="7">
                  <c:v>top8</c:v>
                </c:pt>
                <c:pt idx="8">
                  <c:v>top9</c:v>
                </c:pt>
                <c:pt idx="9">
                  <c:v>top10</c:v>
                </c:pt>
              </c:strCache>
            </c:strRef>
          </c:cat>
          <c:val>
            <c:numRef>
              <c:f>Sheet1!$B$3:$K$3</c:f>
              <c:numCache>
                <c:formatCode>General</c:formatCode>
                <c:ptCount val="10"/>
                <c:pt idx="0">
                  <c:v>20.3</c:v>
                </c:pt>
                <c:pt idx="1">
                  <c:v>40.700000000000003</c:v>
                </c:pt>
                <c:pt idx="2">
                  <c:v>58.8</c:v>
                </c:pt>
                <c:pt idx="3">
                  <c:v>79.099999999999994</c:v>
                </c:pt>
                <c:pt idx="4">
                  <c:v>92.3</c:v>
                </c:pt>
                <c:pt idx="5">
                  <c:v>94.7</c:v>
                </c:pt>
                <c:pt idx="6">
                  <c:v>95.4</c:v>
                </c:pt>
                <c:pt idx="7">
                  <c:v>96</c:v>
                </c:pt>
                <c:pt idx="8">
                  <c:v>98.5</c:v>
                </c:pt>
                <c:pt idx="9">
                  <c:v>100</c:v>
                </c:pt>
              </c:numCache>
            </c:numRef>
          </c:val>
          <c:smooth val="0"/>
          <c:extLst>
            <c:ext xmlns:c16="http://schemas.microsoft.com/office/drawing/2014/chart" uri="{C3380CC4-5D6E-409C-BE32-E72D297353CC}">
              <c16:uniqueId val="{00000001-E417-444B-ADF4-280092B51D6C}"/>
            </c:ext>
          </c:extLst>
        </c:ser>
        <c:dLbls>
          <c:showLegendKey val="0"/>
          <c:showVal val="0"/>
          <c:showCatName val="0"/>
          <c:showSerName val="0"/>
          <c:showPercent val="0"/>
          <c:showBubbleSize val="0"/>
        </c:dLbls>
        <c:marker val="1"/>
        <c:smooth val="0"/>
        <c:axId val="1763640544"/>
        <c:axId val="1763571888"/>
      </c:lineChart>
      <c:catAx>
        <c:axId val="176364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571888"/>
        <c:crosses val="autoZero"/>
        <c:auto val="1"/>
        <c:lblAlgn val="ctr"/>
        <c:lblOffset val="100"/>
        <c:noMultiLvlLbl val="0"/>
      </c:catAx>
      <c:valAx>
        <c:axId val="1763571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63640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Time taken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タスク1</cx:pt>
          <cx:pt idx="1">タスク1</cx:pt>
          <cx:pt idx="2">タスク1</cx:pt>
          <cx:pt idx="3">タスク1</cx:pt>
          <cx:pt idx="4">タスク1</cx:pt>
          <cx:pt idx="5">タスク2</cx:pt>
          <cx:pt idx="6">タスク2</cx:pt>
          <cx:pt idx="7">タスク2</cx:pt>
          <cx:pt idx="8">タスク2</cx:pt>
          <cx:pt idx="9">タスク2</cx:pt>
          <cx:pt idx="10">タスク3</cx:pt>
          <cx:pt idx="11">タスク3</cx:pt>
          <cx:pt idx="12">タスク3</cx:pt>
          <cx:pt idx="13">タスク3</cx:pt>
          <cx:pt idx="14">タスク3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手作業</cx:v>
            </cx:txData>
          </cx:tx>
          <cx:spPr>
            <a:solidFill>
              <a:srgbClr val="DEA221"/>
            </a:solidFill>
            <a:ln>
              <a:solidFill>
                <a:schemeClr val="tx1">
                  <a:lumMod val="75000"/>
                  <a:lumOff val="2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SuiteRec</cx:v>
            </cx:txData>
          </cx:tx>
          <cx:spPr>
            <a:solidFill>
              <a:srgbClr val="0F7B9E"/>
            </a:solidFill>
            <a:ln>
              <a:solidFill>
                <a:schemeClr val="tx1">
                  <a:lumMod val="75000"/>
                  <a:lumOff val="2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horzOverflow="overflow" wrap="square" lIns="0" tIns="0" rIns="0" bIns="0" anchor="ctr" anchorCtr="1"/>
              <a:lstStyle/>
              <a:p>
                <a:pPr algn="ctr" rtl="0">
                  <a:defRPr/>
                </a:pPr>
                <a:r>
                  <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rPr>
                  <a:t>タスク完了までの時間</a:t>
                </a:r>
                <a:r>
                  <a:rPr lang="en-US" altLang="ja-JP" sz="1860" b="1" i="0" u="none" strike="noStrike" baseline="0" dirty="0">
                    <a:solidFill>
                      <a:prstClr val="black">
                        <a:lumMod val="65000"/>
                        <a:lumOff val="35000"/>
                      </a:prstClr>
                    </a:solidFill>
                    <a:latin typeface="游ゴシック" panose="020F0502020204030204"/>
                    <a:ea typeface="游ゴシック" panose="020B0400000000000000" pitchFamily="34" charset="-128"/>
                  </a:rPr>
                  <a:t> (m)</a:t>
                </a:r>
                <a:endParaRPr lang="ja-JP" altLang="en-US" sz="1860" b="1" i="0" u="none" strike="noStrike" baseline="0">
                  <a:solidFill>
                    <a:prstClr val="black">
                      <a:lumMod val="65000"/>
                      <a:lumOff val="35000"/>
                    </a:prstClr>
                  </a:solidFill>
                  <a:latin typeface="游ゴシック" panose="020F0502020204030204"/>
                  <a:ea typeface="游ゴシック" panose="020B0400000000000000" pitchFamily="34" charset="-128"/>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legend pos="b" align="ctr" overlay="0">
      <cx:txPr>
        <a:bodyPr spcFirstLastPara="1" vertOverflow="ellipsis" wrap="square" lIns="0" tIns="0" rIns="0" bIns="0" anchor="ctr" anchorCtr="1"/>
        <a:lstStyle/>
        <a:p>
          <a:pPr>
            <a:defRPr sz="1860" b="1" i="0" baseline="0"/>
          </a:pPr>
          <a:endParaRPr lang="ja-JP" sz="1860" b="1" i="0" baseline="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8A63B-2482-3F4D-9137-4EF8F006FE2B}"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9A8D9-0ACD-1641-BCEC-EC76846B5523}" type="slidenum">
              <a:rPr kumimoji="1" lang="ja-JP" altLang="en-US" smtClean="0"/>
              <a:t>‹#›</a:t>
            </a:fld>
            <a:endParaRPr kumimoji="1" lang="ja-JP" altLang="en-US"/>
          </a:p>
        </p:txBody>
      </p:sp>
    </p:spTree>
    <p:extLst>
      <p:ext uri="{BB962C8B-B14F-4D97-AF65-F5344CB8AC3E}">
        <p14:creationId xmlns:p14="http://schemas.microsoft.com/office/powerpoint/2010/main" val="32335106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20</a:t>
            </a:fld>
            <a:endParaRPr kumimoji="1" lang="ja-JP" altLang="en-US"/>
          </a:p>
        </p:txBody>
      </p:sp>
    </p:spTree>
    <p:extLst>
      <p:ext uri="{BB962C8B-B14F-4D97-AF65-F5344CB8AC3E}">
        <p14:creationId xmlns:p14="http://schemas.microsoft.com/office/powerpoint/2010/main" val="53242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Step3</a:t>
            </a:r>
            <a:r>
              <a:rPr kumimoji="1" lang="ja-JP" altLang="en-US" dirty="0"/>
              <a:t>では，類似コード片とテストコードの対応付けを行います．</a:t>
            </a:r>
            <a:endParaRPr kumimoji="1" lang="en-US" altLang="ja-JP" dirty="0"/>
          </a:p>
          <a:p>
            <a:endParaRPr kumimoji="1" lang="en-US" altLang="ja-JP" dirty="0"/>
          </a:p>
          <a:p>
            <a:r>
              <a:rPr kumimoji="1" lang="en-US" altLang="ja-JP" dirty="0"/>
              <a:t>JUnit</a:t>
            </a:r>
            <a:r>
              <a:rPr kumimoji="1" lang="ja-JP" altLang="en-US" dirty="0"/>
              <a:t>テストコードでは，このようにテストコード内でオブジェクトの生成を行い，テスト対象コードのメソッドを呼び出して実行されます</a:t>
            </a:r>
            <a:endParaRPr kumimoji="1" lang="en-US" altLang="ja-JP" dirty="0"/>
          </a:p>
          <a:p>
            <a:endParaRPr kumimoji="1" lang="en-US" altLang="ja-JP" dirty="0"/>
          </a:p>
          <a:p>
            <a:r>
              <a:rPr kumimoji="1" lang="ja-JP" altLang="en-US" dirty="0"/>
              <a:t>なので，収集したテストコードを静的解析し，メソッド呼び出し見ることで類似コードとテストコードを対応付けます</a:t>
            </a:r>
            <a:endParaRPr kumimoji="1" lang="en-US" altLang="ja-JP" dirty="0"/>
          </a:p>
          <a:p>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ただテストコード内では複数のメソッドが呼び出しが行われていることも考えられるので，さらにメソッド名の比較も行いました</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テストメソッド名の書き方としては、</a:t>
            </a:r>
            <a:r>
              <a:rPr kumimoji="1" lang="ja-JP" altLang="en-US" b="1" dirty="0"/>
              <a:t>対象メソッドの処理の内容を忠実に表すことが推奨されており，対象メソッドの名前が記述されることが多いです</a:t>
            </a:r>
            <a:endParaRPr kumimoji="1" lang="en-US" altLang="ja-JP" b="1"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なので，</a:t>
            </a:r>
            <a:r>
              <a:rPr lang="ja-JP" altLang="en-US" dirty="0"/>
              <a:t>テストメソッドの名前を区切り文字や大文字で分割し，対象メソッド名と部分一致した時対応付けを行いました</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a:t>最後に</a:t>
            </a:r>
            <a:r>
              <a:rPr lang="en-US" altLang="ja-JP" dirty="0"/>
              <a:t>Step4</a:t>
            </a:r>
            <a:r>
              <a:rPr lang="ja-JP" altLang="en-US" dirty="0" err="1"/>
              <a:t>です</a:t>
            </a:r>
            <a:endParaRPr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69378CD-466E-4002-8D00-1D1568DB8236}" type="slidenum">
              <a:rPr kumimoji="1" lang="ja-JP" altLang="en-US" smtClean="0"/>
              <a:t>21</a:t>
            </a:fld>
            <a:endParaRPr kumimoji="1" lang="ja-JP" altLang="en-US"/>
          </a:p>
        </p:txBody>
      </p:sp>
    </p:spTree>
    <p:extLst>
      <p:ext uri="{BB962C8B-B14F-4D97-AF65-F5344CB8AC3E}">
        <p14:creationId xmlns:p14="http://schemas.microsoft.com/office/powerpoint/2010/main" val="326770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BD9A8D9-0ACD-1641-BCEC-EC76846B5523}" type="slidenum">
              <a:rPr kumimoji="1" lang="ja-JP" altLang="en-US" smtClean="0"/>
              <a:t>22</a:t>
            </a:fld>
            <a:endParaRPr kumimoji="1" lang="ja-JP" altLang="en-US"/>
          </a:p>
        </p:txBody>
      </p:sp>
    </p:spTree>
    <p:extLst>
      <p:ext uri="{BB962C8B-B14F-4D97-AF65-F5344CB8AC3E}">
        <p14:creationId xmlns:p14="http://schemas.microsoft.com/office/powerpoint/2010/main" val="165361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BD9A8D9-0ACD-1641-BCEC-EC76846B5523}" type="slidenum">
              <a:rPr kumimoji="1" lang="ja-JP" altLang="en-US" smtClean="0"/>
              <a:t>23</a:t>
            </a:fld>
            <a:endParaRPr kumimoji="1" lang="ja-JP" altLang="en-US"/>
          </a:p>
        </p:txBody>
      </p:sp>
    </p:spTree>
    <p:extLst>
      <p:ext uri="{BB962C8B-B14F-4D97-AF65-F5344CB8AC3E}">
        <p14:creationId xmlns:p14="http://schemas.microsoft.com/office/powerpoint/2010/main" val="744224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601E3-5309-5C48-95C6-AE520FC2A80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7CFD46D-1DA1-1844-87DC-4B3E5F3BD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4463B9-9605-F84A-A79B-BEB87C64DECB}"/>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B8983B07-3470-5B4B-AB42-89BF7ABF2C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78289C-47C8-2747-83D7-A4B8870595E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00886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A6E241-AE66-9C4F-A825-6783D53A994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D61AE53-F2D3-5249-96AD-CD18875AADE2}"/>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2D80DD-77C9-FB49-AB37-A7F469EBEBBE}"/>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A38F193-3BE1-264E-A887-672D270EB2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5B8176-D760-1E46-9019-EB6FD882422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99272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2834C94-BB65-A846-BBAC-DAE82906118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71131B2-D3B4-BA47-BBAE-9C4FD9B298B0}"/>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77550B9-744B-5648-AB45-0947C7DF9595}"/>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C1F4DCE2-E3B5-0A44-B5F0-F0B2B0A11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4E221F-CBBC-3F47-99A8-AD6B6817BEEC}"/>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76287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5A5E3-756C-3B4D-B5FC-44EAD830A3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B31CC7-F0B8-BB47-9E32-9ABD7E563A80}"/>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E546D7-5701-2747-B660-6B154E38C131}"/>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4A06FF3-0A11-A74F-AA34-20E6B32860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30F6AB-6761-E44F-A101-F6FA0BBB380A}"/>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58568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6D6C4-43A9-D243-9B1C-D8B673CBD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403DFEA-DE9E-C947-B063-A47DBBCF17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057CB1-0689-9142-9DBE-3A79C6AFC28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72811C9C-464A-434B-9357-8490EC8B0B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C2A204-000C-FF40-B58A-066C7164AF87}"/>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85579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7ADBD1-DEF6-4242-BEC3-B8DA3D1A27C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176C44-9833-2744-A34C-D17B8E54B8BE}"/>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ADA4F4F-3040-1F4A-9B21-882A114949B7}"/>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5FDC3D-E9F8-3E4E-AF70-4531E92E5FCF}"/>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24F36E-39A4-B448-B06E-763D405ED3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AFB6C4-AB45-DD4A-BF43-114E38ABE40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144209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D1CFBC-455E-EF4E-B797-B4487843013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C7ABCC-280B-1A4B-9416-2085779B7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59D8A3-7EA5-BD47-B777-C6C2D24F1E80}"/>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A8C06DA-9421-F642-A498-2CA0F1170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1505B2FE-1FC6-2C40-86B3-D37F3A8E91FF}"/>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8D75FF9-DA9D-9649-91A5-719BBD25DC18}"/>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8" name="フッター プレースホルダー 7">
            <a:extLst>
              <a:ext uri="{FF2B5EF4-FFF2-40B4-BE49-F238E27FC236}">
                <a16:creationId xmlns:a16="http://schemas.microsoft.com/office/drawing/2014/main" id="{F23DE4B1-280D-0143-B8F8-5A8C3C7D65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5962D4-4887-6F48-9255-2A1150AFC4D1}"/>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3479184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2D64B-E632-DE48-9808-F851FD40E43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3AAAFE1-76B5-B542-9119-26FF0945F657}"/>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4" name="フッター プレースホルダー 3">
            <a:extLst>
              <a:ext uri="{FF2B5EF4-FFF2-40B4-BE49-F238E27FC236}">
                <a16:creationId xmlns:a16="http://schemas.microsoft.com/office/drawing/2014/main" id="{C9334EBD-3C33-DD44-B2BB-D198047CA1D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05BABED-559A-EB47-9FC0-A0D529B34325}"/>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609239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929351-233C-7343-91F7-63D863A6BD7D}"/>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3" name="フッター プレースホルダー 2">
            <a:extLst>
              <a:ext uri="{FF2B5EF4-FFF2-40B4-BE49-F238E27FC236}">
                <a16:creationId xmlns:a16="http://schemas.microsoft.com/office/drawing/2014/main" id="{8DAE917D-7F4C-5F48-BBAD-75C047C1DCB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62C4E05-1CC1-D542-B22D-738634034FEF}"/>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8087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62FB9-CD19-D147-AD0D-D54DDBEAF7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393830-E5E6-EF49-BB27-A94D71EB8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85DBFE9-CDD2-1B4D-941F-87FD06FD3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080BA61-64C2-5D4F-9331-21E975419D39}"/>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B8E707AF-6F1F-2048-98DB-1B13748689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E57085-243F-654E-B81F-609F96CD1589}"/>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30666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394565-4CC4-C840-AC09-9DB5C51746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71DC8F-03FF-9D48-9B0F-737E8CADF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B0E742-E3B4-5441-8839-81896FB91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423A143-BF4B-F34A-85EE-0483674E9BEA}"/>
              </a:ext>
            </a:extLst>
          </p:cNvPr>
          <p:cNvSpPr>
            <a:spLocks noGrp="1"/>
          </p:cNvSpPr>
          <p:nvPr>
            <p:ph type="dt" sz="half" idx="10"/>
          </p:nvPr>
        </p:nvSpPr>
        <p:spPr/>
        <p:txBody>
          <a:bodyPr/>
          <a:lstStyle/>
          <a:p>
            <a:fld id="{20022C73-567B-0347-B139-E059A21F10E8}"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1AAC7DC4-2DD6-044C-975D-B98B1F5BB8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76722D-7F6C-FA46-913B-49164E91EAEB}"/>
              </a:ext>
            </a:extLst>
          </p:cNvPr>
          <p:cNvSpPr>
            <a:spLocks noGrp="1"/>
          </p:cNvSpPr>
          <p:nvPr>
            <p:ph type="sldNum" sz="quarter" idx="12"/>
          </p:nvPr>
        </p:nvSpPr>
        <p:spPr/>
        <p:txBody>
          <a:body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220076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C3D4C72-4152-A545-8C80-501811868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A61C93-A3C0-4C44-B551-20AB51BC3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4A6495-21DF-5945-9B57-73DBE6808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22C73-567B-0347-B139-E059A21F10E8}"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69215B61-71CA-CB4E-8032-F1B6015F6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9E30E23-A74B-1340-9BEA-3AD465DE6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76C3-9C78-0C43-BEC1-0B5FEF8ACC1F}" type="slidenum">
              <a:rPr kumimoji="1" lang="ja-JP" altLang="en-US" smtClean="0"/>
              <a:t>‹#›</a:t>
            </a:fld>
            <a:endParaRPr kumimoji="1" lang="ja-JP" altLang="en-US"/>
          </a:p>
        </p:txBody>
      </p:sp>
    </p:spTree>
    <p:extLst>
      <p:ext uri="{BB962C8B-B14F-4D97-AF65-F5344CB8AC3E}">
        <p14:creationId xmlns:p14="http://schemas.microsoft.com/office/powerpoint/2010/main" val="4186191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山形 3">
            <a:extLst>
              <a:ext uri="{FF2B5EF4-FFF2-40B4-BE49-F238E27FC236}">
                <a16:creationId xmlns:a16="http://schemas.microsoft.com/office/drawing/2014/main" id="{DD03CB6C-E9DA-AE41-AEB7-A2B346D04930}"/>
              </a:ext>
            </a:extLst>
          </p:cNvPr>
          <p:cNvSpPr/>
          <p:nvPr/>
        </p:nvSpPr>
        <p:spPr>
          <a:xfrm>
            <a:off x="1491343" y="1992086"/>
            <a:ext cx="2111828" cy="1632857"/>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計画</a:t>
            </a:r>
            <a:endParaRPr kumimoji="1" lang="ja-JP" altLang="en-US">
              <a:solidFill>
                <a:schemeClr val="tx1"/>
              </a:solidFill>
            </a:endParaRPr>
          </a:p>
        </p:txBody>
      </p:sp>
      <p:sp>
        <p:nvSpPr>
          <p:cNvPr id="6" name="山形 5">
            <a:extLst>
              <a:ext uri="{FF2B5EF4-FFF2-40B4-BE49-F238E27FC236}">
                <a16:creationId xmlns:a16="http://schemas.microsoft.com/office/drawing/2014/main" id="{EFAC5CA0-D043-5C46-908E-444163565B37}"/>
              </a:ext>
            </a:extLst>
          </p:cNvPr>
          <p:cNvSpPr/>
          <p:nvPr/>
        </p:nvSpPr>
        <p:spPr>
          <a:xfrm>
            <a:off x="3603171" y="2471057"/>
            <a:ext cx="2111828" cy="1153886"/>
          </a:xfrm>
          <a:prstGeom prst="chevron">
            <a:avLst>
              <a:gd name="adj" fmla="val 16667"/>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設計</a:t>
            </a:r>
            <a:endParaRPr kumimoji="1" lang="ja-JP" altLang="en-US">
              <a:solidFill>
                <a:schemeClr val="tx1"/>
              </a:solidFill>
            </a:endParaRPr>
          </a:p>
        </p:txBody>
      </p:sp>
      <p:sp>
        <p:nvSpPr>
          <p:cNvPr id="7" name="山形 6">
            <a:extLst>
              <a:ext uri="{FF2B5EF4-FFF2-40B4-BE49-F238E27FC236}">
                <a16:creationId xmlns:a16="http://schemas.microsoft.com/office/drawing/2014/main" id="{7DC1F8DB-D462-0A48-9E69-943B601A1108}"/>
              </a:ext>
            </a:extLst>
          </p:cNvPr>
          <p:cNvSpPr/>
          <p:nvPr/>
        </p:nvSpPr>
        <p:spPr>
          <a:xfrm>
            <a:off x="5714999" y="2471057"/>
            <a:ext cx="2111828" cy="1153886"/>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a:t>
            </a:r>
            <a:br>
              <a:rPr lang="en-US" altLang="ja-JP" dirty="0">
                <a:solidFill>
                  <a:schemeClr val="tx1"/>
                </a:solidFill>
              </a:rPr>
            </a:br>
            <a:r>
              <a:rPr lang="ja-JP" altLang="en-US">
                <a:solidFill>
                  <a:schemeClr val="tx1"/>
                </a:solidFill>
              </a:rPr>
              <a:t>実行</a:t>
            </a:r>
            <a:endParaRPr kumimoji="1" lang="ja-JP" altLang="en-US">
              <a:solidFill>
                <a:schemeClr val="tx1"/>
              </a:solidFill>
            </a:endParaRPr>
          </a:p>
        </p:txBody>
      </p:sp>
      <p:sp>
        <p:nvSpPr>
          <p:cNvPr id="9" name="山形 8">
            <a:extLst>
              <a:ext uri="{FF2B5EF4-FFF2-40B4-BE49-F238E27FC236}">
                <a16:creationId xmlns:a16="http://schemas.microsoft.com/office/drawing/2014/main" id="{D82D6651-232B-DF43-A273-F5110010184C}"/>
              </a:ext>
            </a:extLst>
          </p:cNvPr>
          <p:cNvSpPr/>
          <p:nvPr/>
        </p:nvSpPr>
        <p:spPr>
          <a:xfrm>
            <a:off x="3603171" y="1992086"/>
            <a:ext cx="4223656" cy="402771"/>
          </a:xfrm>
          <a:prstGeom prst="chevron">
            <a:avLst>
              <a:gd name="adj"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テスト管理</a:t>
            </a:r>
            <a:endParaRPr kumimoji="1" lang="ja-JP" altLang="en-US">
              <a:solidFill>
                <a:schemeClr val="tx1"/>
              </a:solidFill>
            </a:endParaRPr>
          </a:p>
        </p:txBody>
      </p:sp>
    </p:spTree>
    <p:extLst>
      <p:ext uri="{BB962C8B-B14F-4D97-AF65-F5344CB8AC3E}">
        <p14:creationId xmlns:p14="http://schemas.microsoft.com/office/powerpoint/2010/main" val="93836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テストコード推薦ツール</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63634"/>
            <a:ext cx="10515600" cy="4351338"/>
          </a:xfrm>
        </p:spPr>
        <p:txBody>
          <a:bodyPr/>
          <a:lstStyle/>
          <a:p>
            <a:pPr>
              <a:buClr>
                <a:schemeClr val="tx2"/>
              </a:buClr>
              <a:buFont typeface="Wingdings" panose="05000000000000000000" pitchFamily="2" charset="2"/>
              <a:buChar char="l"/>
            </a:pPr>
            <a:r>
              <a:rPr kumimoji="1" lang="ja-JP" altLang="en-US"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テストコード</a:t>
            </a:r>
            <a:r>
              <a:rPr kumimoji="1" lang="ja-JP" altLang="en-US" dirty="0">
                <a:latin typeface="メイリオ" panose="020B0604030504040204" pitchFamily="50" charset="-128"/>
                <a:ea typeface="メイリオ" panose="020B0604030504040204" pitchFamily="50" charset="-128"/>
              </a:rPr>
              <a:t>自動推薦ツールの仕組み</a:t>
            </a: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10</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475" y="2132065"/>
            <a:ext cx="1229428" cy="1229428"/>
          </a:xfrm>
          <a:prstGeom prst="rect">
            <a:avLst/>
          </a:prstGeom>
        </p:spPr>
      </p:pic>
      <p:sp>
        <p:nvSpPr>
          <p:cNvPr id="7" name="テキスト ボックス 6"/>
          <p:cNvSpPr txBox="1"/>
          <p:nvPr/>
        </p:nvSpPr>
        <p:spPr>
          <a:xfrm>
            <a:off x="204370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60" y="2132065"/>
            <a:ext cx="1229428" cy="1229428"/>
          </a:xfrm>
          <a:prstGeom prst="rect">
            <a:avLst/>
          </a:prstGeom>
        </p:spPr>
      </p:pic>
      <p:sp>
        <p:nvSpPr>
          <p:cNvPr id="10" name="テキスト ボックス 9"/>
          <p:cNvSpPr txBox="1"/>
          <p:nvPr/>
        </p:nvSpPr>
        <p:spPr>
          <a:xfrm>
            <a:off x="5996286"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func2()</a:t>
            </a:r>
            <a:endParaRPr kumimoji="1" lang="ja-JP" altLang="en-US" sz="1700" b="1" dirty="0">
              <a:latin typeface="Consolas" panose="020B0609020204030204" pitchFamily="49" charset="0"/>
            </a:endParaRPr>
          </a:p>
        </p:txBody>
      </p:sp>
      <p:sp>
        <p:nvSpPr>
          <p:cNvPr id="11" name="正方形/長方形 10"/>
          <p:cNvSpPr/>
          <p:nvPr/>
        </p:nvSpPr>
        <p:spPr>
          <a:xfrm>
            <a:off x="3887206" y="2392525"/>
            <a:ext cx="1499345"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3" name="直線矢印コネクタ 12"/>
          <p:cNvCxnSpPr/>
          <p:nvPr/>
        </p:nvCxnSpPr>
        <p:spPr>
          <a:xfrm>
            <a:off x="3109807" y="2752916"/>
            <a:ext cx="7363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 idx="1"/>
          </p:cNvCxnSpPr>
          <p:nvPr/>
        </p:nvCxnSpPr>
        <p:spPr>
          <a:xfrm>
            <a:off x="5396996" y="2746779"/>
            <a:ext cx="4770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803481" y="3615548"/>
            <a:ext cx="1593515"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Source Code Repository</a:t>
            </a:r>
            <a:endParaRPr kumimoji="1" lang="ja-JP" altLang="en-US" dirty="0">
              <a:latin typeface="メイリオ" panose="020B0604030504040204" pitchFamily="50" charset="-128"/>
              <a:ea typeface="メイリオ" panose="020B0604030504040204" pitchFamily="50" charset="-128"/>
            </a:endParaRPr>
          </a:p>
        </p:txBody>
      </p:sp>
      <p:cxnSp>
        <p:nvCxnSpPr>
          <p:cNvPr id="36" name="直線矢印コネクタ 35"/>
          <p:cNvCxnSpPr/>
          <p:nvPr/>
        </p:nvCxnSpPr>
        <p:spPr>
          <a:xfrm flipH="1">
            <a:off x="4699755" y="3108063"/>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444745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7944179" y="2386388"/>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Code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51" name="直線矢印コネクタ 50"/>
          <p:cNvCxnSpPr/>
          <p:nvPr/>
        </p:nvCxnSpPr>
        <p:spPr>
          <a:xfrm>
            <a:off x="7103488" y="2746779"/>
            <a:ext cx="7093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9614622" y="2740642"/>
            <a:ext cx="6991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8897295" y="3102495"/>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8630993"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p:cNvSpPr/>
          <p:nvPr/>
        </p:nvSpPr>
        <p:spPr>
          <a:xfrm>
            <a:off x="7944179" y="3598810"/>
            <a:ext cx="1592881"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Test Code Repository</a:t>
            </a:r>
            <a:endParaRPr lang="ja-JP" altLang="en-US" dirty="0">
              <a:latin typeface="メイリオ" panose="020B0604030504040204" pitchFamily="50" charset="-128"/>
              <a:ea typeface="メイリオ" panose="020B0604030504040204" pitchFamily="50" charset="-128"/>
            </a:endParaRPr>
          </a:p>
        </p:txBody>
      </p:sp>
      <p:pic>
        <p:nvPicPr>
          <p:cNvPr id="58" name="図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125" y="2132065"/>
            <a:ext cx="1229428" cy="1229428"/>
          </a:xfrm>
          <a:prstGeom prst="rect">
            <a:avLst/>
          </a:prstGeom>
        </p:spPr>
      </p:pic>
      <p:sp>
        <p:nvSpPr>
          <p:cNvPr id="59" name="テキスト ボックス 58"/>
          <p:cNvSpPr txBox="1"/>
          <p:nvPr/>
        </p:nvSpPr>
        <p:spPr>
          <a:xfrm>
            <a:off x="10366351" y="2637186"/>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sp>
        <p:nvSpPr>
          <p:cNvPr id="60" name="正方形/長方形 59"/>
          <p:cNvSpPr/>
          <p:nvPr/>
        </p:nvSpPr>
        <p:spPr>
          <a:xfrm>
            <a:off x="10062398" y="5056766"/>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rPr>
              <a:t>Test Smell Detection</a:t>
            </a:r>
            <a:endParaRPr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61" name="直線矢印コネクタ 60"/>
          <p:cNvCxnSpPr/>
          <p:nvPr/>
        </p:nvCxnSpPr>
        <p:spPr>
          <a:xfrm>
            <a:off x="10858839" y="3866614"/>
            <a:ext cx="1" cy="1070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flipV="1">
            <a:off x="8413886" y="5435346"/>
            <a:ext cx="1335643" cy="5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1617" y="4767594"/>
            <a:ext cx="1229428" cy="1229428"/>
          </a:xfrm>
          <a:prstGeom prst="rect">
            <a:avLst/>
          </a:prstGeom>
        </p:spPr>
      </p:pic>
      <p:sp>
        <p:nvSpPr>
          <p:cNvPr id="75" name="テキスト ボックス 74"/>
          <p:cNvSpPr txBox="1"/>
          <p:nvPr/>
        </p:nvSpPr>
        <p:spPr>
          <a:xfrm>
            <a:off x="7183843" y="5272715"/>
            <a:ext cx="1131749"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3" name="図 10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832" y="5020262"/>
            <a:ext cx="415084" cy="415084"/>
          </a:xfrm>
          <a:prstGeom prst="rect">
            <a:avLst/>
          </a:prstGeom>
        </p:spPr>
      </p:pic>
      <p:sp>
        <p:nvSpPr>
          <p:cNvPr id="80" name="正方形/長方形 79"/>
          <p:cNvSpPr/>
          <p:nvPr/>
        </p:nvSpPr>
        <p:spPr>
          <a:xfrm>
            <a:off x="4221293" y="5056766"/>
            <a:ext cx="1742732"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メイリオ" panose="020B0604030504040204" pitchFamily="50" charset="-128"/>
                <a:ea typeface="メイリオ" panose="020B0604030504040204" pitchFamily="50" charset="-128"/>
              </a:rPr>
              <a:t>Sort Recommended Test Suites</a:t>
            </a:r>
          </a:p>
        </p:txBody>
      </p:sp>
      <p:cxnSp>
        <p:nvCxnSpPr>
          <p:cNvPr id="83" name="直線矢印コネクタ 82"/>
          <p:cNvCxnSpPr/>
          <p:nvPr/>
        </p:nvCxnSpPr>
        <p:spPr>
          <a:xfrm flipH="1">
            <a:off x="5996286" y="5435346"/>
            <a:ext cx="874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図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933" y="4767594"/>
            <a:ext cx="1229428" cy="1229428"/>
          </a:xfrm>
          <a:prstGeom prst="rect">
            <a:avLst/>
          </a:prstGeom>
        </p:spPr>
      </p:pic>
      <p:sp>
        <p:nvSpPr>
          <p:cNvPr id="85" name="テキスト ボックス 84"/>
          <p:cNvSpPr txBox="1"/>
          <p:nvPr/>
        </p:nvSpPr>
        <p:spPr>
          <a:xfrm>
            <a:off x="2230159" y="5272715"/>
            <a:ext cx="1031201" cy="353943"/>
          </a:xfrm>
          <a:prstGeom prst="rect">
            <a:avLst/>
          </a:prstGeom>
          <a:noFill/>
        </p:spPr>
        <p:txBody>
          <a:bodyPr wrap="square" rtlCol="0">
            <a:spAutoFit/>
          </a:bodyPr>
          <a:lstStyle/>
          <a:p>
            <a:r>
              <a:rPr lang="en-US" altLang="ja-JP" sz="1700" b="1" dirty="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9" name="図 10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791" y="4873728"/>
            <a:ext cx="264155" cy="264155"/>
          </a:xfrm>
          <a:prstGeom prst="rect">
            <a:avLst/>
          </a:prstGeom>
        </p:spPr>
      </p:pic>
      <p:cxnSp>
        <p:nvCxnSpPr>
          <p:cNvPr id="87" name="直線矢印コネクタ 86"/>
          <p:cNvCxnSpPr/>
          <p:nvPr/>
        </p:nvCxnSpPr>
        <p:spPr>
          <a:xfrm flipH="1">
            <a:off x="3337361" y="5437043"/>
            <a:ext cx="8516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1" name="図 10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364" y="5216777"/>
            <a:ext cx="278317" cy="278317"/>
          </a:xfrm>
          <a:prstGeom prst="rect">
            <a:avLst/>
          </a:prstGeom>
        </p:spPr>
      </p:pic>
      <p:pic>
        <p:nvPicPr>
          <p:cNvPr id="1042" name="図 10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7325" y="5573988"/>
            <a:ext cx="279453" cy="279453"/>
          </a:xfrm>
          <a:prstGeom prst="rect">
            <a:avLst/>
          </a:prstGeom>
        </p:spPr>
      </p:pic>
      <p:sp>
        <p:nvSpPr>
          <p:cNvPr id="1044" name="テキスト ボックス 1043"/>
          <p:cNvSpPr txBox="1"/>
          <p:nvPr/>
        </p:nvSpPr>
        <p:spPr>
          <a:xfrm>
            <a:off x="1659991" y="3403736"/>
            <a:ext cx="1752396"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Code Fragment</a:t>
            </a:r>
            <a:endParaRPr kumimoji="1" lang="ja-JP" altLang="en-US" sz="16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693412" y="3391432"/>
            <a:ext cx="1589878"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Similar Code</a:t>
            </a:r>
          </a:p>
          <a:p>
            <a:pPr algn="ctr"/>
            <a:r>
              <a:rPr lang="en-US" altLang="ja-JP" sz="1600" dirty="0">
                <a:latin typeface="メイリオ" panose="020B0604030504040204" pitchFamily="50" charset="-128"/>
                <a:ea typeface="メイリオ" panose="020B0604030504040204" pitchFamily="50" charset="-128"/>
              </a:rPr>
              <a:t>Fragment</a:t>
            </a:r>
            <a:endParaRPr kumimoji="1" lang="ja-JP" altLang="en-US" sz="16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213592" y="3405737"/>
            <a:ext cx="1298140"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Test Code</a:t>
            </a:r>
            <a:endParaRPr kumimoji="1" lang="ja-JP" altLang="en-US"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69431" y="6024930"/>
            <a:ext cx="1813799"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Test Suites </a:t>
            </a:r>
          </a:p>
          <a:p>
            <a:pPr algn="ctr"/>
            <a:r>
              <a:rPr lang="en-US" altLang="ja-JP" sz="1600" dirty="0">
                <a:latin typeface="メイリオ" panose="020B0604030504040204" pitchFamily="50" charset="-128"/>
                <a:ea typeface="メイリオ" panose="020B0604030504040204" pitchFamily="50" charset="-128"/>
              </a:rPr>
              <a:t>with Test Smells</a:t>
            </a:r>
            <a:endParaRPr kumimoji="1" lang="ja-JP" altLang="en-US" sz="16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707770" y="6022887"/>
            <a:ext cx="2029753" cy="584775"/>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Recommended Test Suites</a:t>
            </a:r>
            <a:endParaRPr kumimoji="1" lang="ja-JP" altLang="en-US" sz="16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15" y="3434306"/>
            <a:ext cx="1087145" cy="1087145"/>
          </a:xfrm>
          <a:prstGeom prst="rect">
            <a:avLst/>
          </a:prstGeom>
        </p:spPr>
      </p:pic>
      <p:cxnSp>
        <p:nvCxnSpPr>
          <p:cNvPr id="43" name="直線矢印コネクタ 42"/>
          <p:cNvCxnSpPr/>
          <p:nvPr/>
        </p:nvCxnSpPr>
        <p:spPr>
          <a:xfrm flipV="1">
            <a:off x="1350060" y="3008520"/>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342353" y="4908843"/>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240589" y="4543334"/>
            <a:ext cx="1250396"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Developer</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745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777" y="638022"/>
            <a:ext cx="12031933" cy="6000463"/>
            <a:chOff x="-777" y="638022"/>
            <a:chExt cx="12031933" cy="6000463"/>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Developer</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Code Clone Detection</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Source Code</a:t>
              </a:r>
            </a:p>
            <a:p>
              <a:pPr algn="ctr"/>
              <a:r>
                <a:rPr kumimoji="1" lang="en-US" altLang="ja-JP" sz="2200" dirty="0">
                  <a:latin typeface="メイリオ" panose="020B0604030504040204" pitchFamily="50" charset="-128"/>
                  <a:ea typeface="メイリオ" panose="020B0604030504040204" pitchFamily="50" charset="-128"/>
                </a:rPr>
                <a:t>Database</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Input Code</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Similar Code</a:t>
              </a:r>
            </a:p>
          </p:txBody>
        </p:sp>
        <p:sp>
          <p:nvSpPr>
            <p:cNvPr id="94" name="テキスト ボックス 93"/>
            <p:cNvSpPr txBox="1"/>
            <p:nvPr/>
          </p:nvSpPr>
          <p:spPr>
            <a:xfrm>
              <a:off x="10366721" y="2184721"/>
              <a:ext cx="1649697"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Test Code</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Test Suites </a:t>
              </a:r>
            </a:p>
            <a:p>
              <a:pPr algn="ctr"/>
              <a:r>
                <a:rPr lang="en-US" altLang="ja-JP" sz="2000" dirty="0">
                  <a:latin typeface="メイリオ" panose="020B0604030504040204" pitchFamily="50" charset="-128"/>
                  <a:ea typeface="メイリオ" panose="020B0604030504040204" pitchFamily="50" charset="-128"/>
                </a:rPr>
                <a:t>with Test Smells</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544144" y="5924734"/>
              <a:ext cx="2222219"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Recommended Test Suites</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Code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Test Smell Detection</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408636"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b="1" dirty="0">
                  <a:solidFill>
                    <a:schemeClr val="tx1"/>
                  </a:solidFill>
                  <a:latin typeface="メイリオ" panose="020B0604030504040204" pitchFamily="50" charset="-128"/>
                  <a:ea typeface="メイリオ" panose="020B0604030504040204" pitchFamily="50" charset="-128"/>
                </a:rPr>
                <a:t>Sorting</a:t>
              </a:r>
            </a:p>
            <a:p>
              <a:pPr algn="ctr"/>
              <a:r>
                <a:rPr lang="en-US" altLang="ja-JP" sz="2000" b="1" dirty="0">
                  <a:solidFill>
                    <a:schemeClr val="tx1"/>
                  </a:solidFill>
                  <a:latin typeface="メイリオ" panose="020B0604030504040204" pitchFamily="50" charset="-128"/>
                  <a:ea typeface="メイリオ" panose="020B0604030504040204" pitchFamily="50" charset="-128"/>
                </a:rPr>
                <a:t>Test Suites</a:t>
              </a: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en-US" altLang="ja-JP" sz="2200" dirty="0">
                  <a:latin typeface="メイリオ" panose="020B0604030504040204" pitchFamily="50" charset="-128"/>
                  <a:ea typeface="メイリオ" panose="020B0604030504040204" pitchFamily="50" charset="-128"/>
                </a:rPr>
                <a:t>Test Code</a:t>
              </a:r>
            </a:p>
            <a:p>
              <a:pPr algn="ctr"/>
              <a:r>
                <a:rPr lang="en-US" altLang="ja-JP" sz="2200" dirty="0">
                  <a:latin typeface="メイリオ" panose="020B0604030504040204" pitchFamily="50" charset="-128"/>
                  <a:ea typeface="メイリオ" panose="020B0604030504040204" pitchFamily="50" charset="-128"/>
                </a:rPr>
                <a:t>Database</a:t>
              </a:r>
              <a:endParaRPr lang="ja-JP" altLang="en-US"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grpSp>
    </p:spTree>
    <p:extLst>
      <p:ext uri="{BB962C8B-B14F-4D97-AF65-F5344CB8AC3E}">
        <p14:creationId xmlns:p14="http://schemas.microsoft.com/office/powerpoint/2010/main" val="383365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1E47CCF5-4476-634F-85B6-73D0A4E93FC8}"/>
              </a:ext>
            </a:extLst>
          </p:cNvPr>
          <p:cNvGrpSpPr/>
          <p:nvPr/>
        </p:nvGrpSpPr>
        <p:grpSpPr>
          <a:xfrm>
            <a:off x="-777" y="638022"/>
            <a:ext cx="12126355" cy="6002679"/>
            <a:chOff x="-777" y="638022"/>
            <a:chExt cx="12126355" cy="6002679"/>
          </a:xfrm>
        </p:grpSpPr>
        <p:sp>
          <p:nvSpPr>
            <p:cNvPr id="63" name="テキスト ボックス 62"/>
            <p:cNvSpPr txBox="1"/>
            <p:nvPr/>
          </p:nvSpPr>
          <p:spPr>
            <a:xfrm>
              <a:off x="-777" y="4015525"/>
              <a:ext cx="161358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開発者</a:t>
              </a:r>
              <a:endParaRPr kumimoji="1" lang="ja-JP" altLang="en-US" sz="2000" dirty="0">
                <a:latin typeface="メイリオ" panose="020B0604030504040204" pitchFamily="50" charset="-128"/>
                <a:ea typeface="メイリオ" panose="020B0604030504040204" pitchFamily="50" charset="-128"/>
              </a:endParaRPr>
            </a:p>
          </p:txBody>
        </p:sp>
        <p:grpSp>
          <p:nvGrpSpPr>
            <p:cNvPr id="26" name="グループ化 25"/>
            <p:cNvGrpSpPr/>
            <p:nvPr/>
          </p:nvGrpSpPr>
          <p:grpSpPr>
            <a:xfrm>
              <a:off x="1759524" y="885631"/>
              <a:ext cx="1253975" cy="1229428"/>
              <a:chOff x="2054210" y="834207"/>
              <a:chExt cx="1253975" cy="1229428"/>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210" y="834207"/>
                <a:ext cx="1229428" cy="1229428"/>
              </a:xfrm>
              <a:prstGeom prst="rect">
                <a:avLst/>
              </a:prstGeom>
            </p:spPr>
          </p:pic>
          <p:sp>
            <p:nvSpPr>
              <p:cNvPr id="7" name="テキスト ボックス 6"/>
              <p:cNvSpPr txBox="1"/>
              <p:nvPr/>
            </p:nvSpPr>
            <p:spPr>
              <a:xfrm>
                <a:off x="2176436" y="1339328"/>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grpSp>
        <p:sp>
          <p:nvSpPr>
            <p:cNvPr id="11" name="正方形/長方形 10"/>
            <p:cNvSpPr/>
            <p:nvPr/>
          </p:nvSpPr>
          <p:spPr>
            <a:xfrm>
              <a:off x="3522050" y="108114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類似コード</a:t>
              </a:r>
              <a:br>
                <a:rPr kumimoji="1" lang="en-US" altLang="ja-JP" sz="2000" b="1" dirty="0">
                  <a:solidFill>
                    <a:schemeClr val="tx1"/>
                  </a:solidFill>
                  <a:latin typeface="メイリオ" panose="020B0604030504040204" pitchFamily="50" charset="-128"/>
                  <a:ea typeface="メイリオ" panose="020B0604030504040204" pitchFamily="50" charset="-128"/>
                </a:rPr>
              </a:br>
              <a:r>
                <a:rPr kumimoji="1" lang="ja-JP" altLang="en-US" sz="2000" b="1">
                  <a:solidFill>
                    <a:schemeClr val="tx1"/>
                  </a:solidFill>
                  <a:latin typeface="メイリオ" panose="020B0604030504040204" pitchFamily="50" charset="-128"/>
                  <a:ea typeface="メイリオ" panose="020B0604030504040204" pitchFamily="50" charset="-128"/>
                </a:rPr>
                <a:t>検出</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8" name="直線矢印コネクタ 17"/>
            <p:cNvCxnSpPr/>
            <p:nvPr/>
          </p:nvCxnSpPr>
          <p:spPr>
            <a:xfrm>
              <a:off x="5568005"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522050" y="2833606"/>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kumimoji="1" lang="ja-JP" altLang="en-US" sz="2200">
                  <a:latin typeface="メイリオ" panose="020B0604030504040204" pitchFamily="50" charset="-128"/>
                  <a:ea typeface="メイリオ" panose="020B0604030504040204" pitchFamily="50" charset="-128"/>
                </a:rPr>
                <a:t>ソースコードデータベース</a:t>
              </a:r>
              <a:endParaRPr kumimoji="1" lang="ja-JP" altLang="en-US" sz="2200" dirty="0">
                <a:latin typeface="メイリオ" panose="020B0604030504040204" pitchFamily="50" charset="-128"/>
                <a:ea typeface="メイリオ" panose="020B0604030504040204" pitchFamily="50" charset="-128"/>
              </a:endParaRPr>
            </a:p>
          </p:txBody>
        </p:sp>
        <p:cxnSp>
          <p:nvCxnSpPr>
            <p:cNvPr id="39" name="直線矢印コネクタ 38"/>
            <p:cNvCxnSpPr/>
            <p:nvPr/>
          </p:nvCxnSpPr>
          <p:spPr>
            <a:xfrm flipV="1">
              <a:off x="4343414" y="211880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115653" y="2581495"/>
              <a:ext cx="0" cy="1867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848840" y="5151298"/>
              <a:ext cx="10622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テキスト ボックス 1043"/>
            <p:cNvSpPr txBox="1"/>
            <p:nvPr/>
          </p:nvSpPr>
          <p:spPr>
            <a:xfrm>
              <a:off x="1566584" y="2187536"/>
              <a:ext cx="1752396"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入力コード片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779846" y="2181385"/>
              <a:ext cx="1972334" cy="400110"/>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類似コード片</a:t>
              </a:r>
              <a:endParaRPr lang="en-US" altLang="ja-JP" sz="2000"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10081425" y="2175683"/>
              <a:ext cx="2044153" cy="400110"/>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794127" y="5930599"/>
              <a:ext cx="2613518" cy="707886"/>
            </a:xfrm>
            <a:prstGeom prst="rect">
              <a:avLst/>
            </a:prstGeom>
            <a:noFill/>
          </p:spPr>
          <p:txBody>
            <a:bodyPr wrap="square" rtlCol="0">
              <a:spAutoFit/>
            </a:bodyPr>
            <a:lstStyle/>
            <a:p>
              <a:pPr algn="ctr"/>
              <a:r>
                <a:rPr kumimoji="1" lang="ja-JP" altLang="en-US" sz="2000">
                  <a:latin typeface="メイリオ" panose="020B0604030504040204" pitchFamily="50" charset="-128"/>
                  <a:ea typeface="メイリオ" panose="020B0604030504040204" pitchFamily="50" charset="-128"/>
                </a:rPr>
                <a:t>テストスメルを含むテストスイート</a:t>
              </a:r>
              <a:endParaRPr kumimoji="1" lang="ja-JP" altLang="en-US" sz="2000"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658991" y="5932815"/>
              <a:ext cx="2222219" cy="707886"/>
            </a:xfrm>
            <a:prstGeom prst="rect">
              <a:avLst/>
            </a:prstGeom>
            <a:noFill/>
          </p:spPr>
          <p:txBody>
            <a:bodyPr wrap="square" rtlCol="0">
              <a:spAutoFit/>
            </a:bodyPr>
            <a:lstStyle/>
            <a:p>
              <a:pPr algn="ctr"/>
              <a:r>
                <a:rPr lang="ja-JP" altLang="en-US" sz="2000">
                  <a:latin typeface="メイリオ" panose="020B0604030504040204" pitchFamily="50" charset="-128"/>
                  <a:ea typeface="メイリオ" panose="020B0604030504040204" pitchFamily="50" charset="-128"/>
                </a:rPr>
                <a:t>推薦される</a:t>
              </a:r>
              <a:br>
                <a:rPr lang="en-US" altLang="ja-JP" sz="2000" dirty="0">
                  <a:latin typeface="メイリオ" panose="020B0604030504040204" pitchFamily="50" charset="-128"/>
                  <a:ea typeface="メイリオ" panose="020B0604030504040204" pitchFamily="50" charset="-128"/>
                </a:rPr>
              </a:br>
              <a:r>
                <a:rPr lang="ja-JP" altLang="en-US" sz="2000">
                  <a:latin typeface="メイリオ" panose="020B0604030504040204" pitchFamily="50" charset="-128"/>
                  <a:ea typeface="メイリオ" panose="020B0604030504040204" pitchFamily="50" charset="-128"/>
                </a:rPr>
                <a:t>テストスイート</a:t>
              </a:r>
              <a:endParaRPr kumimoji="1" lang="ja-JP" altLang="en-US" sz="2000"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027" y="2790092"/>
              <a:ext cx="1141778" cy="1141778"/>
            </a:xfrm>
            <a:prstGeom prst="rect">
              <a:avLst/>
            </a:prstGeom>
            <a:noFill/>
          </p:spPr>
        </p:pic>
        <p:cxnSp>
          <p:nvCxnSpPr>
            <p:cNvPr id="43" name="直線矢印コネクタ 42"/>
            <p:cNvCxnSpPr/>
            <p:nvPr/>
          </p:nvCxnSpPr>
          <p:spPr>
            <a:xfrm flipV="1">
              <a:off x="1185344" y="2222806"/>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16200000" flipV="1">
              <a:off x="1201231" y="4520367"/>
              <a:ext cx="408478" cy="366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144595" y="638022"/>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(1)</a:t>
              </a:r>
              <a:endParaRPr kumimoji="1" lang="ja-JP" altLang="en-US" sz="2400" b="1" dirty="0">
                <a:latin typeface="メイリオ" panose="020B0604030504040204" pitchFamily="50" charset="-128"/>
                <a:ea typeface="メイリオ" panose="020B0604030504040204" pitchFamily="50" charset="-128"/>
              </a:endParaRPr>
            </a:p>
          </p:txBody>
        </p:sp>
        <p:pic>
          <p:nvPicPr>
            <p:cNvPr id="1033" name="図 10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96" y="4627546"/>
              <a:ext cx="415084" cy="415084"/>
            </a:xfrm>
            <a:prstGeom prst="rect">
              <a:avLst/>
            </a:prstGeom>
          </p:spPr>
        </p:pic>
        <p:sp>
          <p:nvSpPr>
            <p:cNvPr id="130" name="正方形/長方形 129"/>
            <p:cNvSpPr/>
            <p:nvPr/>
          </p:nvSpPr>
          <p:spPr>
            <a:xfrm>
              <a:off x="7877989" y="1075976"/>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テストコード検索</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1" name="正方形/長方形 130"/>
            <p:cNvSpPr/>
            <p:nvPr/>
          </p:nvSpPr>
          <p:spPr>
            <a:xfrm>
              <a:off x="10119743" y="4692598"/>
              <a:ext cx="1911413"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テストスメル検出</a:t>
              </a:r>
              <a:endParaRPr lang="ja-JP" altLang="en-US" sz="2000" b="1"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p:cNvCxnSpPr/>
            <p:nvPr/>
          </p:nvCxnSpPr>
          <p:spPr>
            <a:xfrm>
              <a:off x="2947544" y="1496147"/>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7346687" y="1495122"/>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a:off x="9972265" y="1500234"/>
              <a:ext cx="429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8463533" y="643476"/>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(2)</a:t>
              </a:r>
              <a:endParaRPr kumimoji="1" lang="ja-JP" altLang="en-US" sz="2400" b="1" dirty="0">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10717715"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(3)</a:t>
              </a:r>
              <a:endParaRPr kumimoji="1" lang="ja-JP" altLang="en-US" sz="2400" b="1" dirty="0">
                <a:latin typeface="メイリオ" panose="020B0604030504040204" pitchFamily="50" charset="-128"/>
                <a:ea typeface="メイリオ" panose="020B0604030504040204" pitchFamily="50" charset="-128"/>
              </a:endParaRPr>
            </a:p>
          </p:txBody>
        </p:sp>
        <p:sp>
          <p:nvSpPr>
            <p:cNvPr id="142" name="正方形/長方形 141"/>
            <p:cNvSpPr/>
            <p:nvPr/>
          </p:nvSpPr>
          <p:spPr>
            <a:xfrm>
              <a:off x="4376233" y="4692598"/>
              <a:ext cx="1997511" cy="913323"/>
            </a:xfrm>
            <a:prstGeom prst="rect">
              <a:avLst/>
            </a:prstGeom>
            <a:ln w="38100">
              <a:solidFill>
                <a:schemeClr val="accent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テストスイートの順位付け</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143" name="テキスト ボックス 142"/>
            <p:cNvSpPr txBox="1"/>
            <p:nvPr/>
          </p:nvSpPr>
          <p:spPr>
            <a:xfrm>
              <a:off x="5006608" y="5678657"/>
              <a:ext cx="715468" cy="461665"/>
            </a:xfrm>
            <a:prstGeom prst="rect">
              <a:avLst/>
            </a:prstGeom>
            <a:noFill/>
          </p:spPr>
          <p:txBody>
            <a:bodyPr wrap="square" rtlCol="0">
              <a:spAutoFit/>
            </a:bodyPr>
            <a:lstStyle/>
            <a:p>
              <a:pPr algn="ctr"/>
              <a:r>
                <a:rPr kumimoji="1" lang="en-US" altLang="ja-JP" sz="2400" b="1" dirty="0">
                  <a:latin typeface="メイリオ" panose="020B0604030504040204" pitchFamily="50" charset="-128"/>
                  <a:ea typeface="メイリオ" panose="020B0604030504040204" pitchFamily="50" charset="-128"/>
                </a:rPr>
                <a:t>(4)</a:t>
              </a:r>
              <a:endParaRPr kumimoji="1" lang="ja-JP" altLang="en-US" sz="2400" b="1" dirty="0">
                <a:latin typeface="メイリオ" panose="020B0604030504040204" pitchFamily="50" charset="-128"/>
                <a:ea typeface="メイリオ" panose="020B0604030504040204" pitchFamily="50" charset="-128"/>
              </a:endParaRPr>
            </a:p>
          </p:txBody>
        </p:sp>
        <p:cxnSp>
          <p:nvCxnSpPr>
            <p:cNvPr id="146" name="直線矢印コネクタ 145"/>
            <p:cNvCxnSpPr/>
            <p:nvPr/>
          </p:nvCxnSpPr>
          <p:spPr>
            <a:xfrm flipH="1">
              <a:off x="6535226"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3423813" y="5151298"/>
              <a:ext cx="7791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10800000" flipV="1">
              <a:off x="4630222" y="2118806"/>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フローチャート: 磁気ディスク 153"/>
            <p:cNvSpPr/>
            <p:nvPr/>
          </p:nvSpPr>
          <p:spPr>
            <a:xfrm>
              <a:off x="7902343" y="2838627"/>
              <a:ext cx="1923638" cy="1316034"/>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a:p>
              <a:pPr algn="ctr"/>
              <a:r>
                <a:rPr lang="ja-JP" altLang="en-US" sz="2200">
                  <a:latin typeface="メイリオ" panose="020B0604030504040204" pitchFamily="50" charset="-128"/>
                  <a:ea typeface="メイリオ" panose="020B0604030504040204" pitchFamily="50" charset="-128"/>
                </a:rPr>
                <a:t>テストコードデータベース</a:t>
              </a:r>
              <a:endParaRPr lang="en-US" altLang="ja-JP" sz="2200" dirty="0">
                <a:latin typeface="メイリオ" panose="020B0604030504040204" pitchFamily="50" charset="-128"/>
                <a:ea typeface="メイリオ" panose="020B0604030504040204" pitchFamily="50" charset="-128"/>
              </a:endParaRPr>
            </a:p>
          </p:txBody>
        </p:sp>
        <p:cxnSp>
          <p:nvCxnSpPr>
            <p:cNvPr id="155" name="直線矢印コネクタ 154"/>
            <p:cNvCxnSpPr/>
            <p:nvPr/>
          </p:nvCxnSpPr>
          <p:spPr>
            <a:xfrm flipV="1">
              <a:off x="8723707" y="2123828"/>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rot="10800000" flipV="1">
              <a:off x="9010515" y="2123827"/>
              <a:ext cx="1" cy="544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9" name="グループ化 1028"/>
            <p:cNvGrpSpPr/>
            <p:nvPr/>
          </p:nvGrpSpPr>
          <p:grpSpPr>
            <a:xfrm>
              <a:off x="5984685" y="780352"/>
              <a:ext cx="1400216" cy="1401033"/>
              <a:chOff x="5984685" y="780352"/>
              <a:chExt cx="1400216" cy="1401033"/>
            </a:xfrm>
          </p:grpSpPr>
          <p:pic>
            <p:nvPicPr>
              <p:cNvPr id="173" name="図 172"/>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74" name="図 17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75" name="図 17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2" name="テキスト ボックス 181"/>
            <p:cNvSpPr txBox="1"/>
            <p:nvPr/>
          </p:nvSpPr>
          <p:spPr>
            <a:xfrm>
              <a:off x="610676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func1()</a:t>
              </a:r>
              <a:endParaRPr kumimoji="1" lang="ja-JP" altLang="en-US" sz="1700" b="1" dirty="0">
                <a:latin typeface="Consolas" panose="020B0609020204030204" pitchFamily="49" charset="0"/>
              </a:endParaRPr>
            </a:p>
          </p:txBody>
        </p:sp>
        <p:sp>
          <p:nvSpPr>
            <p:cNvPr id="183" name="テキスト ボックス 182"/>
            <p:cNvSpPr txBox="1"/>
            <p:nvPr/>
          </p:nvSpPr>
          <p:spPr>
            <a:xfrm>
              <a:off x="665757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85" name="グループ化 184"/>
            <p:cNvGrpSpPr/>
            <p:nvPr/>
          </p:nvGrpSpPr>
          <p:grpSpPr>
            <a:xfrm>
              <a:off x="10415545" y="780352"/>
              <a:ext cx="1400216" cy="1401033"/>
              <a:chOff x="5984685" y="780352"/>
              <a:chExt cx="1400216" cy="1401033"/>
            </a:xfrm>
          </p:grpSpPr>
          <p:pic>
            <p:nvPicPr>
              <p:cNvPr id="186" name="図 185"/>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87" name="図 18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88" name="図 18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89" name="テキスト ボックス 188"/>
            <p:cNvSpPr txBox="1"/>
            <p:nvPr/>
          </p:nvSpPr>
          <p:spPr>
            <a:xfrm>
              <a:off x="10537628" y="1301283"/>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0" name="テキスト ボックス 189"/>
            <p:cNvSpPr txBox="1"/>
            <p:nvPr/>
          </p:nvSpPr>
          <p:spPr>
            <a:xfrm>
              <a:off x="11088438" y="1256098"/>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91" name="グループ化 190"/>
            <p:cNvGrpSpPr/>
            <p:nvPr/>
          </p:nvGrpSpPr>
          <p:grpSpPr>
            <a:xfrm>
              <a:off x="7443480" y="4499290"/>
              <a:ext cx="1400216" cy="1401033"/>
              <a:chOff x="5984685" y="780352"/>
              <a:chExt cx="1400216" cy="1401033"/>
            </a:xfrm>
          </p:grpSpPr>
          <p:pic>
            <p:nvPicPr>
              <p:cNvPr id="192" name="図 191"/>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3" name="図 19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194" name="図 19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195" name="テキスト ボックス 194"/>
            <p:cNvSpPr txBox="1"/>
            <p:nvPr/>
          </p:nvSpPr>
          <p:spPr>
            <a:xfrm>
              <a:off x="7565563"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196" name="テキスト ボックス 195"/>
            <p:cNvSpPr txBox="1"/>
            <p:nvPr/>
          </p:nvSpPr>
          <p:spPr>
            <a:xfrm>
              <a:off x="8116373"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nvGrpSpPr>
            <p:cNvPr id="1030" name="グループ化 1029"/>
            <p:cNvGrpSpPr/>
            <p:nvPr/>
          </p:nvGrpSpPr>
          <p:grpSpPr>
            <a:xfrm>
              <a:off x="1807217" y="4499290"/>
              <a:ext cx="1659904" cy="1401033"/>
              <a:chOff x="1684477" y="4499290"/>
              <a:chExt cx="1659904" cy="1401033"/>
            </a:xfrm>
          </p:grpSpPr>
          <p:pic>
            <p:nvPicPr>
              <p:cNvPr id="1039" name="図 10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5113" y="4627190"/>
                <a:ext cx="317368" cy="317368"/>
              </a:xfrm>
              <a:prstGeom prst="rect">
                <a:avLst/>
              </a:prstGeom>
            </p:spPr>
          </p:pic>
          <p:pic>
            <p:nvPicPr>
              <p:cNvPr id="1041" name="図 10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5681" y="4990860"/>
                <a:ext cx="316800" cy="316800"/>
              </a:xfrm>
              <a:prstGeom prst="rect">
                <a:avLst/>
              </a:prstGeom>
            </p:spPr>
          </p:pic>
          <p:pic>
            <p:nvPicPr>
              <p:cNvPr id="1042" name="図 10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477" y="5353962"/>
                <a:ext cx="316800" cy="316800"/>
              </a:xfrm>
              <a:prstGeom prst="rect">
                <a:avLst/>
              </a:prstGeom>
            </p:spPr>
          </p:pic>
          <p:grpSp>
            <p:nvGrpSpPr>
              <p:cNvPr id="197" name="グループ化 196"/>
              <p:cNvGrpSpPr/>
              <p:nvPr/>
            </p:nvGrpSpPr>
            <p:grpSpPr>
              <a:xfrm>
                <a:off x="1944165" y="4499290"/>
                <a:ext cx="1400216" cy="1401033"/>
                <a:chOff x="5984685" y="780352"/>
                <a:chExt cx="1400216" cy="1401033"/>
              </a:xfrm>
            </p:grpSpPr>
            <p:pic>
              <p:nvPicPr>
                <p:cNvPr id="198" name="図 197"/>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984685" y="780352"/>
                  <a:ext cx="1229428" cy="1229428"/>
                </a:xfrm>
                <a:prstGeom prst="rect">
                  <a:avLst/>
                </a:prstGeom>
              </p:spPr>
            </p:pic>
            <p:pic>
              <p:nvPicPr>
                <p:cNvPr id="199" name="図 19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8196" y="874229"/>
                  <a:ext cx="1219370" cy="1219370"/>
                </a:xfrm>
                <a:prstGeom prst="rect">
                  <a:avLst/>
                </a:prstGeom>
              </p:spPr>
            </p:pic>
            <p:pic>
              <p:nvPicPr>
                <p:cNvPr id="200" name="図 19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31" y="962015"/>
                  <a:ext cx="1219370" cy="1219370"/>
                </a:xfrm>
                <a:prstGeom prst="rect">
                  <a:avLst/>
                </a:prstGeom>
              </p:spPr>
            </p:pic>
          </p:grpSp>
          <p:sp>
            <p:nvSpPr>
              <p:cNvPr id="201" name="テキスト ボックス 200"/>
              <p:cNvSpPr txBox="1"/>
              <p:nvPr/>
            </p:nvSpPr>
            <p:spPr>
              <a:xfrm>
                <a:off x="2066248" y="5020221"/>
                <a:ext cx="1131749" cy="353943"/>
              </a:xfrm>
              <a:prstGeom prst="rect">
                <a:avLst/>
              </a:prstGeom>
              <a:noFill/>
            </p:spPr>
            <p:txBody>
              <a:bodyPr wrap="square" rtlCol="0">
                <a:spAutoFit/>
              </a:bodyPr>
              <a:lstStyle/>
              <a:p>
                <a:r>
                  <a:rPr lang="en-US" altLang="ja-JP" sz="1700" b="1" dirty="0">
                    <a:latin typeface="Consolas" panose="020B0609020204030204" pitchFamily="49" charset="0"/>
                  </a:rPr>
                  <a:t>test1()</a:t>
                </a:r>
                <a:endParaRPr kumimoji="1" lang="ja-JP" altLang="en-US" sz="1700" b="1" dirty="0">
                  <a:latin typeface="Consolas" panose="020B0609020204030204" pitchFamily="49" charset="0"/>
                </a:endParaRPr>
              </a:p>
            </p:txBody>
          </p:sp>
          <p:sp>
            <p:nvSpPr>
              <p:cNvPr id="202" name="テキスト ボックス 201"/>
              <p:cNvSpPr txBox="1"/>
              <p:nvPr/>
            </p:nvSpPr>
            <p:spPr>
              <a:xfrm>
                <a:off x="2617058" y="4975036"/>
                <a:ext cx="335309" cy="353943"/>
              </a:xfrm>
              <a:prstGeom prst="rect">
                <a:avLst/>
              </a:prstGeom>
              <a:noFill/>
            </p:spPr>
            <p:txBody>
              <a:bodyPr wrap="square" rtlCol="0">
                <a:spAutoFit/>
              </a:bodyPr>
              <a:lstStyle/>
              <a:p>
                <a:r>
                  <a:rPr lang="en-US" altLang="ja-JP" sz="1700" b="1" dirty="0">
                    <a:latin typeface="Consolas" panose="020B0609020204030204" pitchFamily="49" charset="0"/>
                  </a:rPr>
                  <a:t>’</a:t>
                </a:r>
                <a:endParaRPr kumimoji="1" lang="ja-JP" altLang="en-US" sz="1700" b="1" dirty="0">
                  <a:latin typeface="Consolas" panose="020B0609020204030204" pitchFamily="49" charset="0"/>
                </a:endParaRPr>
              </a:p>
            </p:txBody>
          </p:sp>
        </p:grpSp>
        <p:sp>
          <p:nvSpPr>
            <p:cNvPr id="4" name="テキスト ボックス 3">
              <a:extLst>
                <a:ext uri="{FF2B5EF4-FFF2-40B4-BE49-F238E27FC236}">
                  <a16:creationId xmlns:a16="http://schemas.microsoft.com/office/drawing/2014/main" id="{2B8AA74A-5E7A-CC48-B364-3EDD9AA48E33}"/>
                </a:ext>
              </a:extLst>
            </p:cNvPr>
            <p:cNvSpPr txBox="1"/>
            <p:nvPr/>
          </p:nvSpPr>
          <p:spPr>
            <a:xfrm>
              <a:off x="10816437" y="1593538"/>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68" name="テキスト ボックス 67">
              <a:extLst>
                <a:ext uri="{FF2B5EF4-FFF2-40B4-BE49-F238E27FC236}">
                  <a16:creationId xmlns:a16="http://schemas.microsoft.com/office/drawing/2014/main" id="{D00FA378-799F-1B4C-B802-202FBD58263F}"/>
                </a:ext>
              </a:extLst>
            </p:cNvPr>
            <p:cNvSpPr txBox="1"/>
            <p:nvPr/>
          </p:nvSpPr>
          <p:spPr>
            <a:xfrm>
              <a:off x="7863769" y="53239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sp>
          <p:nvSpPr>
            <p:cNvPr id="70" name="テキスト ボックス 69">
              <a:extLst>
                <a:ext uri="{FF2B5EF4-FFF2-40B4-BE49-F238E27FC236}">
                  <a16:creationId xmlns:a16="http://schemas.microsoft.com/office/drawing/2014/main" id="{74A5F714-D252-B340-96E2-9723F62134DC}"/>
                </a:ext>
              </a:extLst>
            </p:cNvPr>
            <p:cNvSpPr txBox="1"/>
            <p:nvPr/>
          </p:nvSpPr>
          <p:spPr>
            <a:xfrm>
              <a:off x="2470587" y="5336730"/>
              <a:ext cx="369332" cy="246221"/>
            </a:xfrm>
            <a:prstGeom prst="rect">
              <a:avLst/>
            </a:prstGeom>
            <a:noFill/>
          </p:spPr>
          <p:txBody>
            <a:bodyPr vert="eaVert" wrap="none" rtlCol="0">
              <a:spAutoFit/>
            </a:bodyPr>
            <a:lstStyle/>
            <a:p>
              <a:r>
                <a:rPr kumimoji="1" lang="en-US" altLang="ja-JP" sz="1200" dirty="0"/>
                <a:t>…</a:t>
              </a:r>
              <a:endParaRPr kumimoji="1" lang="ja-JP" altLang="en-US" sz="1200"/>
            </a:p>
          </p:txBody>
        </p:sp>
      </p:grpSp>
    </p:spTree>
    <p:extLst>
      <p:ext uri="{BB962C8B-B14F-4D97-AF65-F5344CB8AC3E}">
        <p14:creationId xmlns:p14="http://schemas.microsoft.com/office/powerpoint/2010/main" val="3413346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13</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11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77880" cy="1325563"/>
          </a:xfrm>
        </p:spPr>
        <p:txBody>
          <a:bodyPr>
            <a:normAutofit/>
          </a:bodyPr>
          <a:lstStyle/>
          <a:p>
            <a:r>
              <a:rPr kumimoji="1" lang="en-US" altLang="ja-JP" sz="4000" dirty="0"/>
              <a:t>RQ1:</a:t>
            </a:r>
            <a:r>
              <a:rPr kumimoji="1" lang="ja-JP" altLang="en-US" sz="4000" dirty="0"/>
              <a:t>ツールの利用はカバレッジ</a:t>
            </a:r>
            <a:r>
              <a:rPr kumimoji="1" lang="en-US" altLang="ja-JP" sz="4000" dirty="0"/>
              <a:t>(</a:t>
            </a:r>
            <a:r>
              <a:rPr lang="ja-JP" altLang="en-US" sz="4000" dirty="0"/>
              <a:t>分岐</a:t>
            </a:r>
            <a:r>
              <a:rPr kumimoji="1" lang="ja-JP" altLang="en-US" sz="4000" dirty="0"/>
              <a:t>網羅</a:t>
            </a:r>
            <a:r>
              <a:rPr kumimoji="1" lang="en-US" altLang="ja-JP" sz="4000" dirty="0"/>
              <a:t>C1)</a:t>
            </a:r>
            <a:r>
              <a:rPr kumimoji="1" lang="ja-JP" altLang="en-US" sz="4000" dirty="0"/>
              <a:t>に影響するか？</a:t>
            </a:r>
          </a:p>
        </p:txBody>
      </p:sp>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482021964"/>
              </p:ext>
            </p:extLst>
          </p:nvPr>
        </p:nvGraphicFramePr>
        <p:xfrm>
          <a:off x="6081829" y="1847850"/>
          <a:ext cx="54000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スライド番号プレースホルダー 2"/>
          <p:cNvSpPr>
            <a:spLocks noGrp="1"/>
          </p:cNvSpPr>
          <p:nvPr>
            <p:ph type="sldNum" sz="quarter" idx="12"/>
          </p:nvPr>
        </p:nvSpPr>
        <p:spPr/>
        <p:txBody>
          <a:bodyPr/>
          <a:lstStyle/>
          <a:p>
            <a:fld id="{BDDD818E-D94C-4FF9-8A5D-43B4D9275ADB}" type="slidenum">
              <a:rPr lang="ja-JP" altLang="en-US" smtClean="0"/>
              <a:pPr/>
              <a:t>14</a:t>
            </a:fld>
            <a:endParaRPr lang="ja-JP" altLang="en-US" dirty="0"/>
          </a:p>
        </p:txBody>
      </p:sp>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66385267"/>
              </p:ext>
            </p:extLst>
          </p:nvPr>
        </p:nvGraphicFramePr>
        <p:xfrm>
          <a:off x="681829" y="1847850"/>
          <a:ext cx="540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447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15</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ext uri="{D42A27DB-BD31-4B8C-83A1-F6EECF244321}">
                    <p14:modId xmlns:p14="http://schemas.microsoft.com/office/powerpoint/2010/main" val="908312855"/>
                  </p:ext>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10739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16</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396679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8A1FF5C9-D82A-408D-8976-4D05A0305868}" type="slidenum">
              <a:rPr kumimoji="1" lang="ja-JP" altLang="en-US" smtClean="0"/>
              <a:t>17</a:t>
            </a:fld>
            <a:endParaRPr kumimoji="1" lang="ja-JP" altLang="en-US"/>
          </a:p>
        </p:txBody>
      </p:sp>
      <mc:AlternateContent xmlns:mc="http://schemas.openxmlformats.org/markup-compatibility/2006" xmlns:cx1="http://schemas.microsoft.com/office/drawing/2015/9/8/chartex">
        <mc:Choice Requires="cx1">
          <p:graphicFrame>
            <p:nvGraphicFramePr>
              <p:cNvPr id="5" name="グラフ 4"/>
              <p:cNvGraphicFramePr/>
              <p:nvPr>
                <p:extLst/>
              </p:nvPr>
            </p:nvGraphicFramePr>
            <p:xfrm>
              <a:off x="2032000" y="719666"/>
              <a:ext cx="7020000" cy="4352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グラフ 4"/>
              <p:cNvPicPr>
                <a:picLocks noGrp="1" noRot="1" noChangeAspect="1" noMove="1" noResize="1" noEditPoints="1" noAdjustHandles="1" noChangeArrowheads="1" noChangeShapeType="1"/>
              </p:cNvPicPr>
              <p:nvPr/>
            </p:nvPicPr>
            <p:blipFill>
              <a:blip r:embed="rId3"/>
              <a:stretch>
                <a:fillRect/>
              </a:stretch>
            </p:blipFill>
            <p:spPr>
              <a:xfrm>
                <a:off x="2032000" y="719666"/>
                <a:ext cx="7020000" cy="4352400"/>
              </a:xfrm>
              <a:prstGeom prst="rect">
                <a:avLst/>
              </a:prstGeom>
            </p:spPr>
          </p:pic>
        </mc:Fallback>
      </mc:AlternateContent>
    </p:spTree>
    <p:extLst>
      <p:ext uri="{BB962C8B-B14F-4D97-AF65-F5344CB8AC3E}">
        <p14:creationId xmlns:p14="http://schemas.microsoft.com/office/powerpoint/2010/main" val="72169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18</a:t>
            </a:fld>
            <a:endParaRPr lang="ja-JP" altLang="en-US" dirty="0"/>
          </a:p>
        </p:txBody>
      </p:sp>
    </p:spTree>
    <p:extLst>
      <p:ext uri="{BB962C8B-B14F-4D97-AF65-F5344CB8AC3E}">
        <p14:creationId xmlns:p14="http://schemas.microsoft.com/office/powerpoint/2010/main" val="1503345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RQ3:</a:t>
            </a:r>
            <a:r>
              <a:rPr kumimoji="1" lang="ja-JP" altLang="en-US" dirty="0"/>
              <a:t>推薦ツールの利用はテストコードの品質にどのような影響があるか</a:t>
            </a:r>
            <a:r>
              <a:rPr lang="ja-JP" altLang="en-US" dirty="0"/>
              <a:t>？</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985210056"/>
              </p:ext>
            </p:extLst>
          </p:nvPr>
        </p:nvGraphicFramePr>
        <p:xfrm>
          <a:off x="838200" y="1825625"/>
          <a:ext cx="7020000" cy="435240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p:cNvSpPr>
            <a:spLocks noGrp="1"/>
          </p:cNvSpPr>
          <p:nvPr>
            <p:ph type="sldNum" sz="quarter" idx="12"/>
          </p:nvPr>
        </p:nvSpPr>
        <p:spPr/>
        <p:txBody>
          <a:bodyPr/>
          <a:lstStyle/>
          <a:p>
            <a:fld id="{BDDD818E-D94C-4FF9-8A5D-43B4D9275ADB}" type="slidenum">
              <a:rPr lang="ja-JP" altLang="en-US" smtClean="0"/>
              <a:pPr/>
              <a:t>19</a:t>
            </a:fld>
            <a:endParaRPr lang="ja-JP" altLang="en-US" dirty="0"/>
          </a:p>
        </p:txBody>
      </p:sp>
    </p:spTree>
    <p:extLst>
      <p:ext uri="{BB962C8B-B14F-4D97-AF65-F5344CB8AC3E}">
        <p14:creationId xmlns:p14="http://schemas.microsoft.com/office/powerpoint/2010/main" val="168954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端子 2">
            <a:extLst>
              <a:ext uri="{FF2B5EF4-FFF2-40B4-BE49-F238E27FC236}">
                <a16:creationId xmlns:a16="http://schemas.microsoft.com/office/drawing/2014/main" id="{6BDACBCE-849D-4943-B6AD-3D6ED8F58C32}"/>
              </a:ext>
            </a:extLst>
          </p:cNvPr>
          <p:cNvSpPr/>
          <p:nvPr/>
        </p:nvSpPr>
        <p:spPr>
          <a:xfrm>
            <a:off x="4392384" y="1295401"/>
            <a:ext cx="2955472"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eiryo" panose="020B0604030504040204" pitchFamily="34" charset="-128"/>
                <a:ea typeface="Meiryo" panose="020B0604030504040204" pitchFamily="34" charset="-128"/>
                <a:cs typeface="Arial" panose="020B0604020202020204" pitchFamily="34" charset="0"/>
              </a:rPr>
              <a:t>テスト入力値</a:t>
            </a:r>
          </a:p>
        </p:txBody>
      </p:sp>
      <p:sp>
        <p:nvSpPr>
          <p:cNvPr id="4" name="ひし形 3">
            <a:extLst>
              <a:ext uri="{FF2B5EF4-FFF2-40B4-BE49-F238E27FC236}">
                <a16:creationId xmlns:a16="http://schemas.microsoft.com/office/drawing/2014/main" id="{49E8342A-E8DA-5740-A307-FAD376CD393B}"/>
              </a:ext>
            </a:extLst>
          </p:cNvPr>
          <p:cNvSpPr/>
          <p:nvPr/>
        </p:nvSpPr>
        <p:spPr>
          <a:xfrm>
            <a:off x="5057093" y="3352794"/>
            <a:ext cx="1626054" cy="489857"/>
          </a:xfrm>
          <a:prstGeom prst="diamon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y &gt;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5" name="正方形/長方形 4">
            <a:extLst>
              <a:ext uri="{FF2B5EF4-FFF2-40B4-BE49-F238E27FC236}">
                <a16:creationId xmlns:a16="http://schemas.microsoft.com/office/drawing/2014/main" id="{4175277B-6A4F-EC45-90D7-896D4A52E381}"/>
              </a:ext>
            </a:extLst>
          </p:cNvPr>
          <p:cNvSpPr/>
          <p:nvPr/>
        </p:nvSpPr>
        <p:spPr>
          <a:xfrm>
            <a:off x="5153025" y="1937658"/>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y = x</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6B698AAC-E87E-824C-ACAE-A26191B9E29C}"/>
              </a:ext>
            </a:extLst>
          </p:cNvPr>
          <p:cNvSpPr/>
          <p:nvPr/>
        </p:nvSpPr>
        <p:spPr>
          <a:xfrm>
            <a:off x="5153025" y="2650671"/>
            <a:ext cx="1434193" cy="489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Meiryo" panose="020B0604030504040204" pitchFamily="34" charset="-128"/>
                <a:ea typeface="Meiryo" panose="020B0604030504040204" pitchFamily="34" charset="-128"/>
              </a:rPr>
              <a:t>x += 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7" name="フローチャート: 端子 6">
            <a:extLst>
              <a:ext uri="{FF2B5EF4-FFF2-40B4-BE49-F238E27FC236}">
                <a16:creationId xmlns:a16="http://schemas.microsoft.com/office/drawing/2014/main" id="{74C16F84-8014-F94A-9217-D4B07445EA8E}"/>
              </a:ext>
            </a:extLst>
          </p:cNvPr>
          <p:cNvSpPr/>
          <p:nvPr/>
        </p:nvSpPr>
        <p:spPr>
          <a:xfrm>
            <a:off x="4533897" y="4079411"/>
            <a:ext cx="2672445" cy="419102"/>
          </a:xfrm>
          <a:prstGeom prst="flowChartTermina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return</a:t>
            </a:r>
            <a:endParaRPr kumimoji="1" lang="ja-JP" altLang="en-US">
              <a:solidFill>
                <a:schemeClr val="tx1"/>
              </a:solidFill>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D1E7C776-B2F2-5441-8AC4-0E6EFA74F07D}"/>
              </a:ext>
            </a:extLst>
          </p:cNvPr>
          <p:cNvCxnSpPr>
            <a:stCxn id="3" idx="2"/>
            <a:endCxn id="5" idx="0"/>
          </p:cNvCxnSpPr>
          <p:nvPr/>
        </p:nvCxnSpPr>
        <p:spPr>
          <a:xfrm>
            <a:off x="5870120" y="1714503"/>
            <a:ext cx="2" cy="2231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F8F7232-3EE8-454D-A437-DF00D916366D}"/>
              </a:ext>
            </a:extLst>
          </p:cNvPr>
          <p:cNvCxnSpPr>
            <a:stCxn id="5" idx="2"/>
            <a:endCxn id="6" idx="0"/>
          </p:cNvCxnSpPr>
          <p:nvPr/>
        </p:nvCxnSpPr>
        <p:spPr>
          <a:xfrm>
            <a:off x="5870122" y="2427515"/>
            <a:ext cx="0" cy="22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A0D0898-2F21-CF47-8238-2CE45420C617}"/>
              </a:ext>
            </a:extLst>
          </p:cNvPr>
          <p:cNvCxnSpPr>
            <a:cxnSpLocks/>
            <a:stCxn id="6" idx="2"/>
            <a:endCxn id="4" idx="0"/>
          </p:cNvCxnSpPr>
          <p:nvPr/>
        </p:nvCxnSpPr>
        <p:spPr>
          <a:xfrm flipH="1">
            <a:off x="5870120" y="3140528"/>
            <a:ext cx="2" cy="212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E8988E7-E29A-4541-B3A3-7BBBE686C3A9}"/>
              </a:ext>
            </a:extLst>
          </p:cNvPr>
          <p:cNvCxnSpPr>
            <a:cxnSpLocks/>
            <a:stCxn id="4" idx="2"/>
            <a:endCxn id="7" idx="0"/>
          </p:cNvCxnSpPr>
          <p:nvPr/>
        </p:nvCxnSpPr>
        <p:spPr>
          <a:xfrm>
            <a:off x="5870120" y="3842651"/>
            <a:ext cx="0" cy="236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CC50AF2D-74E1-EF4C-A1A7-040370213B11}"/>
              </a:ext>
            </a:extLst>
          </p:cNvPr>
          <p:cNvCxnSpPr>
            <a:cxnSpLocks/>
          </p:cNvCxnSpPr>
          <p:nvPr/>
        </p:nvCxnSpPr>
        <p:spPr>
          <a:xfrm rot="16200000" flipH="1">
            <a:off x="6511337" y="3769533"/>
            <a:ext cx="481687" cy="138067"/>
          </a:xfrm>
          <a:prstGeom prst="bentConnector3">
            <a:avLst>
              <a:gd name="adj1" fmla="val -1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95EA7D0-5F4B-AF41-8B64-522A7314B3CE}"/>
              </a:ext>
            </a:extLst>
          </p:cNvPr>
          <p:cNvSpPr txBox="1"/>
          <p:nvPr/>
        </p:nvSpPr>
        <p:spPr>
          <a:xfrm>
            <a:off x="4533897" y="3194407"/>
            <a:ext cx="817474" cy="338554"/>
          </a:xfrm>
          <a:prstGeom prst="rect">
            <a:avLst/>
          </a:prstGeom>
          <a:noFill/>
        </p:spPr>
        <p:txBody>
          <a:bodyPr wrap="square" rtlCol="0">
            <a:spAutoFit/>
          </a:bodyPr>
          <a:lstStyle/>
          <a:p>
            <a:r>
              <a:rPr kumimoji="1" lang="ja-JP" altLang="en-US" sz="1600">
                <a:latin typeface="Meiryo" panose="020B0604030504040204" pitchFamily="34" charset="-128"/>
                <a:ea typeface="Meiryo" panose="020B0604030504040204" pitchFamily="34" charset="-128"/>
              </a:rPr>
              <a:t>分岐</a:t>
            </a:r>
            <a:r>
              <a:rPr kumimoji="1" lang="en-US" altLang="ja-JP" sz="1600"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980671E4-90FF-0F48-94B4-28E49EE71422}"/>
              </a:ext>
            </a:extLst>
          </p:cNvPr>
          <p:cNvSpPr txBox="1"/>
          <p:nvPr/>
        </p:nvSpPr>
        <p:spPr>
          <a:xfrm>
            <a:off x="5241948" y="376972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No</a:t>
            </a:r>
            <a:endParaRPr kumimoji="1" lang="ja-JP" altLang="en-US">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99A7BC2-746C-6F44-96EF-CB06A1EE0B98}"/>
              </a:ext>
            </a:extLst>
          </p:cNvPr>
          <p:cNvSpPr txBox="1"/>
          <p:nvPr/>
        </p:nvSpPr>
        <p:spPr>
          <a:xfrm>
            <a:off x="6597773" y="3246661"/>
            <a:ext cx="53414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Yes</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5288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Target Code</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en-US" altLang="ja-JP" sz="2000" b="1" dirty="0">
                <a:latin typeface="メイリオ" panose="020B0604030504040204" pitchFamily="50" charset="-128"/>
                <a:ea typeface="メイリオ" panose="020B0604030504040204" pitchFamily="50" charset="-128"/>
              </a:rPr>
              <a:t>Test Code</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0017647"/>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86325" y="2385752"/>
            <a:ext cx="5650967"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public class Calculator {</a:t>
            </a:r>
          </a:p>
          <a:p>
            <a:endParaRPr lang="en-US" altLang="ja-JP" sz="2000"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public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x,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y) {</a:t>
            </a:r>
          </a:p>
          <a:p>
            <a:r>
              <a:rPr lang="en-US" altLang="ja-JP" sz="2000" dirty="0">
                <a:solidFill>
                  <a:schemeClr val="tx1"/>
                </a:solidFill>
                <a:latin typeface="Consolas" panose="020B0609020204030204" pitchFamily="49" charset="0"/>
                <a:ea typeface="ＭＳ ゴシック" panose="020B0609070205080204" pitchFamily="49" charset="-128"/>
              </a:rPr>
              <a:t>        return x * y;</a:t>
            </a:r>
          </a:p>
          <a:p>
            <a:r>
              <a:rPr lang="en-US" altLang="ja-JP" sz="2000" dirty="0">
                <a:solidFill>
                  <a:schemeClr val="tx1"/>
                </a:solidFill>
                <a:latin typeface="Consolas" panose="020B0609020204030204" pitchFamily="49" charset="0"/>
                <a:ea typeface="ＭＳ ゴシック" panose="020B0609070205080204" pitchFamily="49" charset="-128"/>
              </a:rPr>
              <a:t>    }</a:t>
            </a:r>
          </a:p>
          <a:p>
            <a:endParaRPr lang="en-US" altLang="ja-JP" sz="2000" dirty="0">
              <a:solidFill>
                <a:schemeClr val="tx1"/>
              </a:solidFill>
              <a:latin typeface="Consolas" panose="020B0609020204030204" pitchFamily="49" charset="0"/>
              <a:ea typeface="ＭＳ ゴシック" panose="020B0609070205080204" pitchFamily="49" charset="-128"/>
            </a:endParaRP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5" name="正方形/長方形 4"/>
          <p:cNvSpPr/>
          <p:nvPr/>
        </p:nvSpPr>
        <p:spPr>
          <a:xfrm>
            <a:off x="6109822" y="2385752"/>
            <a:ext cx="5636985" cy="224676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chemeClr val="tx1"/>
                </a:solidFill>
                <a:latin typeface="Consolas" panose="020B0609020204030204" pitchFamily="49" charset="0"/>
                <a:ea typeface="ＭＳ ゴシック" panose="020B0609070205080204" pitchFamily="49" charset="-128"/>
              </a:rPr>
              <a:t>@Test</a:t>
            </a:r>
          </a:p>
          <a:p>
            <a:r>
              <a:rPr lang="en-US" altLang="ja-JP" sz="2000" dirty="0">
                <a:solidFill>
                  <a:schemeClr val="tx1"/>
                </a:solidFill>
                <a:latin typeface="Consolas" panose="020B0609020204030204" pitchFamily="49" charset="0"/>
                <a:ea typeface="ＭＳ ゴシック" panose="020B0609070205080204" pitchFamily="49" charset="-128"/>
              </a:rPr>
              <a:t>public void </a:t>
            </a:r>
            <a:r>
              <a:rPr lang="en-US" altLang="ja-JP" sz="2000" dirty="0" err="1">
                <a:solidFill>
                  <a:srgbClr val="FF0000"/>
                </a:solidFill>
                <a:latin typeface="Consolas" panose="020B0609020204030204" pitchFamily="49" charset="0"/>
                <a:ea typeface="ＭＳ ゴシック" panose="020B0609070205080204" pitchFamily="49" charset="-128"/>
              </a:rPr>
              <a:t>testMultipyOfTwoNumbers</a:t>
            </a:r>
            <a:r>
              <a:rPr lang="en-US" altLang="ja-JP" sz="2000" dirty="0">
                <a:solidFill>
                  <a:schemeClr val="tx1"/>
                </a:solidFill>
                <a:latin typeface="Consolas" panose="020B0609020204030204" pitchFamily="49" charset="0"/>
                <a:ea typeface="ＭＳ ゴシック" panose="020B0609070205080204" pitchFamily="49" charset="-128"/>
              </a:rPr>
              <a:t>() {</a:t>
            </a:r>
          </a:p>
          <a:p>
            <a:r>
              <a:rPr lang="en-US" altLang="ja-JP" sz="2000" dirty="0">
                <a:solidFill>
                  <a:schemeClr val="tx1"/>
                </a:solidFill>
                <a:latin typeface="Consolas" panose="020B0609020204030204" pitchFamily="49" charset="0"/>
                <a:ea typeface="ＭＳ ゴシック" panose="020B0609070205080204" pitchFamily="49" charset="-128"/>
              </a:rPr>
              <a:t>    Calculator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a:solidFill>
                  <a:schemeClr val="tx1"/>
                </a:solidFill>
                <a:latin typeface="Consolas" panose="020B0609020204030204" pitchFamily="49" charset="0"/>
                <a:ea typeface="ＭＳ ゴシック" panose="020B0609070205080204" pitchFamily="49" charset="-128"/>
              </a:rPr>
              <a:t> = new Calculator();</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expected = 200;</a:t>
            </a:r>
          </a:p>
          <a:p>
            <a:pPr algn="just">
              <a:spcAft>
                <a:spcPts val="0"/>
              </a:spcAft>
            </a:pPr>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int</a:t>
            </a:r>
            <a:r>
              <a:rPr lang="en-US" altLang="ja-JP" sz="2000" dirty="0">
                <a:solidFill>
                  <a:schemeClr val="tx1"/>
                </a:solidFill>
                <a:latin typeface="Consolas" panose="020B0609020204030204" pitchFamily="49" charset="0"/>
                <a:ea typeface="ＭＳ ゴシック" panose="020B0609070205080204" pitchFamily="49" charset="-128"/>
              </a:rPr>
              <a:t> actual = </a:t>
            </a:r>
            <a:r>
              <a:rPr lang="en-US" altLang="ja-JP" sz="2000" dirty="0" err="1">
                <a:solidFill>
                  <a:schemeClr val="tx1"/>
                </a:solidFill>
                <a:latin typeface="Consolas" panose="020B0609020204030204" pitchFamily="49" charset="0"/>
                <a:ea typeface="ＭＳ ゴシック" panose="020B0609070205080204" pitchFamily="49" charset="-128"/>
              </a:rPr>
              <a:t>calc.</a:t>
            </a:r>
            <a:r>
              <a:rPr lang="en-US" altLang="ja-JP" sz="2000" dirty="0" err="1">
                <a:solidFill>
                  <a:srgbClr val="FF0000"/>
                </a:solidFill>
                <a:latin typeface="Consolas" panose="020B0609020204030204" pitchFamily="49" charset="0"/>
                <a:ea typeface="ＭＳ ゴシック" panose="020B0609070205080204" pitchFamily="49" charset="-128"/>
              </a:rPr>
              <a:t>multiply</a:t>
            </a:r>
            <a:r>
              <a:rPr lang="en-US" altLang="ja-JP" sz="2000" dirty="0">
                <a:solidFill>
                  <a:schemeClr val="tx1"/>
                </a:solidFill>
                <a:latin typeface="Consolas" panose="020B0609020204030204" pitchFamily="49" charset="0"/>
                <a:ea typeface="ＭＳ ゴシック" panose="020B0609070205080204" pitchFamily="49" charset="-128"/>
              </a:rPr>
              <a:t>(10,20);</a:t>
            </a:r>
          </a:p>
          <a:p>
            <a:r>
              <a:rPr lang="en-US" altLang="ja-JP" sz="2000" dirty="0">
                <a:solidFill>
                  <a:schemeClr val="tx1"/>
                </a:solidFill>
                <a:latin typeface="Consolas" panose="020B0609020204030204" pitchFamily="49" charset="0"/>
                <a:ea typeface="ＭＳ ゴシック" panose="020B0609070205080204" pitchFamily="49" charset="-128"/>
              </a:rPr>
              <a:t>    </a:t>
            </a:r>
            <a:r>
              <a:rPr lang="en-US" altLang="ja-JP" sz="2000" dirty="0" err="1">
                <a:solidFill>
                  <a:schemeClr val="tx1"/>
                </a:solidFill>
                <a:latin typeface="Consolas" panose="020B0609020204030204" pitchFamily="49" charset="0"/>
                <a:ea typeface="ＭＳ ゴシック" panose="020B0609070205080204" pitchFamily="49" charset="-128"/>
              </a:rPr>
              <a:t>assertEquals</a:t>
            </a:r>
            <a:r>
              <a:rPr lang="en-US" altLang="ja-JP" sz="2000" dirty="0">
                <a:solidFill>
                  <a:schemeClr val="tx1"/>
                </a:solidFill>
                <a:latin typeface="Consolas" panose="020B0609020204030204" pitchFamily="49" charset="0"/>
                <a:ea typeface="ＭＳ ゴシック" panose="020B0609070205080204" pitchFamily="49" charset="-128"/>
              </a:rPr>
              <a:t>(</a:t>
            </a:r>
            <a:r>
              <a:rPr lang="en-US" altLang="ja-JP" sz="2000" dirty="0" err="1">
                <a:solidFill>
                  <a:schemeClr val="tx1"/>
                </a:solidFill>
                <a:latin typeface="Consolas" panose="020B0609020204030204" pitchFamily="49" charset="0"/>
                <a:ea typeface="ＭＳ ゴシック" panose="020B0609070205080204" pitchFamily="49" charset="-128"/>
              </a:rPr>
              <a:t>expected,actual</a:t>
            </a:r>
            <a:r>
              <a:rPr lang="en-US" altLang="ja-JP" sz="2000" dirty="0">
                <a:solidFill>
                  <a:schemeClr val="tx1"/>
                </a:solidFill>
                <a:latin typeface="Consolas" panose="020B0609020204030204" pitchFamily="49" charset="0"/>
                <a:ea typeface="ＭＳ ゴシック" panose="020B0609070205080204" pitchFamily="49" charset="-128"/>
              </a:rPr>
              <a:t>);</a:t>
            </a:r>
          </a:p>
          <a:p>
            <a:r>
              <a:rPr lang="en-US" altLang="ja-JP" sz="2000" dirty="0">
                <a:solidFill>
                  <a:schemeClr val="tx1"/>
                </a:solidFill>
                <a:latin typeface="Consolas" panose="020B0609020204030204" pitchFamily="49" charset="0"/>
                <a:ea typeface="ＭＳ ゴシック" panose="020B0609070205080204" pitchFamily="49" charset="-128"/>
              </a:rPr>
              <a:t>}</a:t>
            </a:r>
          </a:p>
        </p:txBody>
      </p:sp>
      <p:sp>
        <p:nvSpPr>
          <p:cNvPr id="13" name="テキスト ボックス 12"/>
          <p:cNvSpPr txBox="1"/>
          <p:nvPr/>
        </p:nvSpPr>
        <p:spPr>
          <a:xfrm>
            <a:off x="1109228" y="4693973"/>
            <a:ext cx="4005159"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テスト対象コード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7974120" y="4693973"/>
            <a:ext cx="1908387" cy="400110"/>
          </a:xfrm>
          <a:prstGeom prst="rect">
            <a:avLst/>
          </a:prstGeom>
          <a:noFill/>
        </p:spPr>
        <p:txBody>
          <a:bodyPr wrap="square" rtlCol="0">
            <a:spAutoFit/>
          </a:bodyPr>
          <a:lstStyle/>
          <a:p>
            <a:pPr algn="ctr"/>
            <a:r>
              <a:rPr lang="ja-JP" altLang="en-US" sz="2000" b="1">
                <a:latin typeface="メイリオ" panose="020B0604030504040204" pitchFamily="50" charset="-128"/>
                <a:ea typeface="メイリオ" panose="020B0604030504040204" pitchFamily="50" charset="-128"/>
              </a:rPr>
              <a:t>テストコード</a:t>
            </a:r>
            <a:endParaRPr kumimoji="1" lang="ja-JP" altLang="en-US" sz="2000" b="1" dirty="0">
              <a:latin typeface="メイリオ" panose="020B0604030504040204" pitchFamily="50" charset="-128"/>
              <a:ea typeface="メイリオ" panose="020B0604030504040204" pitchFamily="50" charset="-128"/>
            </a:endParaRPr>
          </a:p>
        </p:txBody>
      </p:sp>
      <p:sp>
        <p:nvSpPr>
          <p:cNvPr id="8" name="右矢印 7"/>
          <p:cNvSpPr/>
          <p:nvPr/>
        </p:nvSpPr>
        <p:spPr>
          <a:xfrm rot="10800000">
            <a:off x="5618943" y="3314809"/>
            <a:ext cx="636697" cy="45936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9736660"/>
      </p:ext>
    </p:extLst>
  </p:cSld>
  <p:clrMapOvr>
    <a:masterClrMapping/>
  </p:clrMapOvr>
  <mc:AlternateContent xmlns:mc="http://schemas.openxmlformats.org/markup-compatibility/2006" xmlns:p14="http://schemas.microsoft.com/office/powerpoint/2010/main">
    <mc:Choice Requires="p14">
      <p:transition spd="slow" p14:dur="2000" advTm="3709"/>
    </mc:Choice>
    <mc:Fallback xmlns="">
      <p:transition spd="slow" advTm="370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p:cNvSpPr txBox="1"/>
          <p:nvPr/>
        </p:nvSpPr>
        <p:spPr>
          <a:xfrm>
            <a:off x="17708076" y="24926435"/>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27" name="図 26"/>
          <p:cNvPicPr>
            <a:picLocks noChangeAspect="1"/>
          </p:cNvPicPr>
          <p:nvPr/>
        </p:nvPicPr>
        <p:blipFill rotWithShape="1">
          <a:blip r:embed="rId3"/>
          <a:srcRect l="4111" t="13446" r="79154" b="84516"/>
          <a:stretch/>
        </p:blipFill>
        <p:spPr>
          <a:xfrm>
            <a:off x="18713218" y="26809741"/>
            <a:ext cx="12241530" cy="422910"/>
          </a:xfrm>
          <a:prstGeom prst="rect">
            <a:avLst/>
          </a:prstGeom>
        </p:spPr>
      </p:pic>
      <p:sp>
        <p:nvSpPr>
          <p:cNvPr id="28" name="テキスト ボックス 27"/>
          <p:cNvSpPr txBox="1"/>
          <p:nvPr/>
        </p:nvSpPr>
        <p:spPr>
          <a:xfrm>
            <a:off x="22541463" y="26863319"/>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0" name="図 29"/>
          <p:cNvPicPr>
            <a:picLocks noChangeAspect="1"/>
          </p:cNvPicPr>
          <p:nvPr/>
        </p:nvPicPr>
        <p:blipFill rotWithShape="1">
          <a:blip r:embed="rId3"/>
          <a:srcRect l="4184" t="33329" r="81284" b="65352"/>
          <a:stretch/>
        </p:blipFill>
        <p:spPr>
          <a:xfrm>
            <a:off x="13258799" y="24091217"/>
            <a:ext cx="10629901" cy="273733"/>
          </a:xfrm>
          <a:prstGeom prst="rect">
            <a:avLst/>
          </a:prstGeom>
        </p:spPr>
      </p:pic>
      <p:pic>
        <p:nvPicPr>
          <p:cNvPr id="31" name="図 30"/>
          <p:cNvPicPr>
            <a:picLocks noChangeAspect="1"/>
          </p:cNvPicPr>
          <p:nvPr/>
        </p:nvPicPr>
        <p:blipFill rotWithShape="1">
          <a:blip r:embed="rId3"/>
          <a:srcRect l="4444" t="32894" r="78967" b="65085"/>
          <a:stretch/>
        </p:blipFill>
        <p:spPr>
          <a:xfrm>
            <a:off x="18922574" y="23777613"/>
            <a:ext cx="10629901" cy="367124"/>
          </a:xfrm>
          <a:prstGeom prst="rect">
            <a:avLst/>
          </a:prstGeom>
        </p:spPr>
      </p:pic>
      <p:sp>
        <p:nvSpPr>
          <p:cNvPr id="35" name="テキスト ボックス 34"/>
          <p:cNvSpPr txBox="1"/>
          <p:nvPr/>
        </p:nvSpPr>
        <p:spPr>
          <a:xfrm>
            <a:off x="14749262" y="23855099"/>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58" name="図 57"/>
          <p:cNvPicPr>
            <a:picLocks noChangeAspect="1"/>
          </p:cNvPicPr>
          <p:nvPr/>
        </p:nvPicPr>
        <p:blipFill rotWithShape="1">
          <a:blip r:embed="rId4"/>
          <a:srcRect l="1808" t="32426" r="56021" b="64940"/>
          <a:stretch/>
        </p:blipFill>
        <p:spPr>
          <a:xfrm>
            <a:off x="-30848968" y="34066051"/>
            <a:ext cx="30848968" cy="546412"/>
          </a:xfrm>
          <a:prstGeom prst="rect">
            <a:avLst/>
          </a:prstGeom>
        </p:spPr>
      </p:pic>
      <p:sp>
        <p:nvSpPr>
          <p:cNvPr id="69" name="テキスト ボックス 68"/>
          <p:cNvSpPr txBox="1"/>
          <p:nvPr/>
        </p:nvSpPr>
        <p:spPr>
          <a:xfrm>
            <a:off x="-10277280" y="18788415"/>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11257489" y="19904834"/>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11031116" y="21737562"/>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grpSp>
        <p:nvGrpSpPr>
          <p:cNvPr id="80" name="グループ化 79"/>
          <p:cNvGrpSpPr/>
          <p:nvPr/>
        </p:nvGrpSpPr>
        <p:grpSpPr>
          <a:xfrm>
            <a:off x="-6970116" y="-2897707"/>
            <a:ext cx="31117513" cy="23258928"/>
            <a:chOff x="-6970116" y="-2897707"/>
            <a:chExt cx="31117513" cy="23258928"/>
          </a:xfrm>
        </p:grpSpPr>
        <p:pic>
          <p:nvPicPr>
            <p:cNvPr id="66" name="図 65"/>
            <p:cNvPicPr>
              <a:picLocks noChangeAspect="1"/>
            </p:cNvPicPr>
            <p:nvPr/>
          </p:nvPicPr>
          <p:blipFill rotWithShape="1">
            <a:blip r:embed="rId4"/>
            <a:srcRect l="1808" t="12715" r="56021" b="84732"/>
            <a:stretch/>
          </p:blipFill>
          <p:spPr>
            <a:xfrm>
              <a:off x="-6701571" y="7229769"/>
              <a:ext cx="30848968" cy="529501"/>
            </a:xfrm>
            <a:prstGeom prst="rect">
              <a:avLst/>
            </a:prstGeom>
          </p:spPr>
        </p:pic>
        <p:pic>
          <p:nvPicPr>
            <p:cNvPr id="16" name="図 15"/>
            <p:cNvPicPr>
              <a:picLocks noChangeAspect="1"/>
            </p:cNvPicPr>
            <p:nvPr/>
          </p:nvPicPr>
          <p:blipFill rotWithShape="1">
            <a:blip r:embed="rId3"/>
            <a:srcRect l="1666" t="12592" r="55964" b="83836"/>
            <a:stretch/>
          </p:blipFill>
          <p:spPr>
            <a:xfrm>
              <a:off x="-6970116" y="-2576435"/>
              <a:ext cx="30993347" cy="741074"/>
            </a:xfrm>
            <a:prstGeom prst="rect">
              <a:avLst/>
            </a:prstGeom>
          </p:spPr>
        </p:pic>
        <p:pic>
          <p:nvPicPr>
            <p:cNvPr id="18" name="図 17"/>
            <p:cNvPicPr>
              <a:picLocks noChangeAspect="1"/>
            </p:cNvPicPr>
            <p:nvPr/>
          </p:nvPicPr>
          <p:blipFill rotWithShape="1">
            <a:blip r:embed="rId3"/>
            <a:srcRect l="1666" t="51832" r="55964" b="44862"/>
            <a:stretch/>
          </p:blipFill>
          <p:spPr>
            <a:xfrm>
              <a:off x="-6932078" y="16195047"/>
              <a:ext cx="30993347" cy="685800"/>
            </a:xfrm>
            <a:prstGeom prst="rect">
              <a:avLst/>
            </a:prstGeom>
          </p:spPr>
        </p:pic>
        <p:pic>
          <p:nvPicPr>
            <p:cNvPr id="20" name="図 19"/>
            <p:cNvPicPr>
              <a:picLocks noChangeAspect="1"/>
            </p:cNvPicPr>
            <p:nvPr/>
          </p:nvPicPr>
          <p:blipFill rotWithShape="1">
            <a:blip r:embed="rId3"/>
            <a:srcRect l="1666" t="23694" r="55964" b="66993"/>
            <a:stretch/>
          </p:blipFill>
          <p:spPr>
            <a:xfrm>
              <a:off x="-6970116" y="-1835361"/>
              <a:ext cx="30993347" cy="1931941"/>
            </a:xfrm>
            <a:prstGeom prst="rect">
              <a:avLst/>
            </a:prstGeom>
          </p:spPr>
        </p:pic>
        <p:pic>
          <p:nvPicPr>
            <p:cNvPr id="21" name="図 20"/>
            <p:cNvPicPr>
              <a:picLocks noChangeAspect="1"/>
            </p:cNvPicPr>
            <p:nvPr/>
          </p:nvPicPr>
          <p:blipFill rotWithShape="1">
            <a:blip r:embed="rId3"/>
            <a:srcRect l="4111" t="13446" r="79154" b="84516"/>
            <a:stretch/>
          </p:blipFill>
          <p:spPr>
            <a:xfrm>
              <a:off x="3154569" y="-2398065"/>
              <a:ext cx="12241530" cy="422910"/>
            </a:xfrm>
            <a:prstGeom prst="rect">
              <a:avLst/>
            </a:prstGeom>
          </p:spPr>
        </p:pic>
        <p:pic>
          <p:nvPicPr>
            <p:cNvPr id="25" name="図 24"/>
            <p:cNvPicPr>
              <a:picLocks noChangeAspect="1"/>
            </p:cNvPicPr>
            <p:nvPr/>
          </p:nvPicPr>
          <p:blipFill rotWithShape="1">
            <a:blip r:embed="rId3"/>
            <a:srcRect l="1666" t="32456" r="55964" b="64389"/>
            <a:stretch/>
          </p:blipFill>
          <p:spPr>
            <a:xfrm>
              <a:off x="-6970116" y="442028"/>
              <a:ext cx="30993347" cy="654596"/>
            </a:xfrm>
            <a:prstGeom prst="rect">
              <a:avLst/>
            </a:prstGeom>
          </p:spPr>
        </p:pic>
        <p:pic>
          <p:nvPicPr>
            <p:cNvPr id="26" name="図 25"/>
            <p:cNvPicPr>
              <a:picLocks noChangeAspect="1"/>
            </p:cNvPicPr>
            <p:nvPr/>
          </p:nvPicPr>
          <p:blipFill rotWithShape="1">
            <a:blip r:embed="rId3"/>
            <a:srcRect l="1666" t="43248" r="55964" b="47893"/>
            <a:stretch/>
          </p:blipFill>
          <p:spPr>
            <a:xfrm>
              <a:off x="-6970116" y="1080205"/>
              <a:ext cx="30993347" cy="1837782"/>
            </a:xfrm>
            <a:prstGeom prst="rect">
              <a:avLst/>
            </a:prstGeom>
          </p:spPr>
        </p:pic>
        <p:pic>
          <p:nvPicPr>
            <p:cNvPr id="29" name="図 28"/>
            <p:cNvPicPr>
              <a:picLocks noChangeAspect="1"/>
            </p:cNvPicPr>
            <p:nvPr/>
          </p:nvPicPr>
          <p:blipFill rotWithShape="1">
            <a:blip r:embed="rId3"/>
            <a:srcRect l="1666" t="32456" r="55964" b="65200"/>
            <a:stretch/>
          </p:blipFill>
          <p:spPr>
            <a:xfrm>
              <a:off x="-6970116" y="75166"/>
              <a:ext cx="30993347" cy="486247"/>
            </a:xfrm>
            <a:prstGeom prst="rect">
              <a:avLst/>
            </a:prstGeom>
          </p:spPr>
        </p:pic>
        <p:pic>
          <p:nvPicPr>
            <p:cNvPr id="36" name="図 35"/>
            <p:cNvPicPr>
              <a:picLocks noChangeAspect="1"/>
            </p:cNvPicPr>
            <p:nvPr/>
          </p:nvPicPr>
          <p:blipFill rotWithShape="1">
            <a:blip r:embed="rId3"/>
            <a:srcRect l="4184" t="33329" r="81284" b="65352"/>
            <a:stretch/>
          </p:blipFill>
          <p:spPr>
            <a:xfrm>
              <a:off x="4187077" y="654542"/>
              <a:ext cx="10629901" cy="273733"/>
            </a:xfrm>
            <a:prstGeom prst="rect">
              <a:avLst/>
            </a:prstGeom>
          </p:spPr>
        </p:pic>
        <p:pic>
          <p:nvPicPr>
            <p:cNvPr id="37" name="図 36"/>
            <p:cNvPicPr>
              <a:picLocks noChangeAspect="1"/>
            </p:cNvPicPr>
            <p:nvPr/>
          </p:nvPicPr>
          <p:blipFill rotWithShape="1">
            <a:blip r:embed="rId3"/>
            <a:srcRect l="4444" t="32894" r="78967" b="65085"/>
            <a:stretch/>
          </p:blipFill>
          <p:spPr>
            <a:xfrm>
              <a:off x="4187077" y="293155"/>
              <a:ext cx="10629901" cy="367124"/>
            </a:xfrm>
            <a:prstGeom prst="rect">
              <a:avLst/>
            </a:prstGeom>
          </p:spPr>
        </p:pic>
        <p:sp>
          <p:nvSpPr>
            <p:cNvPr id="38" name="テキスト ボックス 37"/>
            <p:cNvSpPr txBox="1"/>
            <p:nvPr/>
          </p:nvSpPr>
          <p:spPr>
            <a:xfrm>
              <a:off x="5677540" y="430715"/>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9" name="図 38"/>
            <p:cNvPicPr>
              <a:picLocks noChangeAspect="1"/>
            </p:cNvPicPr>
            <p:nvPr/>
          </p:nvPicPr>
          <p:blipFill rotWithShape="1">
            <a:blip r:embed="rId3"/>
            <a:srcRect l="1666" t="32456" r="55964" b="65200"/>
            <a:stretch/>
          </p:blipFill>
          <p:spPr>
            <a:xfrm>
              <a:off x="-6970116" y="-2897707"/>
              <a:ext cx="30993347" cy="486247"/>
            </a:xfrm>
            <a:prstGeom prst="rect">
              <a:avLst/>
            </a:prstGeom>
          </p:spPr>
        </p:pic>
        <p:pic>
          <p:nvPicPr>
            <p:cNvPr id="40" name="図 39"/>
            <p:cNvPicPr>
              <a:picLocks noChangeAspect="1"/>
            </p:cNvPicPr>
            <p:nvPr/>
          </p:nvPicPr>
          <p:blipFill rotWithShape="1">
            <a:blip r:embed="rId3"/>
            <a:srcRect l="4184" t="33329" r="81284" b="65352"/>
            <a:stretch/>
          </p:blipFill>
          <p:spPr>
            <a:xfrm>
              <a:off x="4358527" y="-2373540"/>
              <a:ext cx="10629901" cy="273733"/>
            </a:xfrm>
            <a:prstGeom prst="rect">
              <a:avLst/>
            </a:prstGeom>
          </p:spPr>
        </p:pic>
        <p:pic>
          <p:nvPicPr>
            <p:cNvPr id="41" name="図 40"/>
            <p:cNvPicPr>
              <a:picLocks noChangeAspect="1"/>
            </p:cNvPicPr>
            <p:nvPr/>
          </p:nvPicPr>
          <p:blipFill rotWithShape="1">
            <a:blip r:embed="rId3"/>
            <a:srcRect l="4444" t="32894" r="78967" b="65085"/>
            <a:stretch/>
          </p:blipFill>
          <p:spPr>
            <a:xfrm>
              <a:off x="4358527" y="-2728457"/>
              <a:ext cx="10629901" cy="367124"/>
            </a:xfrm>
            <a:prstGeom prst="rect">
              <a:avLst/>
            </a:prstGeom>
          </p:spPr>
        </p:pic>
        <p:sp>
          <p:nvSpPr>
            <p:cNvPr id="42" name="テキスト ボックス 41"/>
            <p:cNvSpPr txBox="1"/>
            <p:nvPr/>
          </p:nvSpPr>
          <p:spPr>
            <a:xfrm>
              <a:off x="5848990" y="-26096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Q1. </a:t>
              </a:r>
              <a:r>
                <a:rPr kumimoji="1" lang="ja-JP" altLang="en-US" sz="2400" b="1" dirty="0">
                  <a:latin typeface="メイリオ" panose="020B0604030504040204" pitchFamily="50" charset="-128"/>
                  <a:ea typeface="メイリオ" panose="020B0604030504040204" pitchFamily="50" charset="-128"/>
                </a:rPr>
                <a:t>今回の実験内容</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タスク</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を理解できました．</a:t>
              </a:r>
            </a:p>
          </p:txBody>
        </p:sp>
        <p:pic>
          <p:nvPicPr>
            <p:cNvPr id="43" name="図 42"/>
            <p:cNvPicPr>
              <a:picLocks noChangeAspect="1"/>
            </p:cNvPicPr>
            <p:nvPr/>
          </p:nvPicPr>
          <p:blipFill rotWithShape="1">
            <a:blip r:embed="rId3"/>
            <a:srcRect l="1666" t="62860" r="55964" b="20364"/>
            <a:stretch/>
          </p:blipFill>
          <p:spPr>
            <a:xfrm>
              <a:off x="-6932078" y="16880847"/>
              <a:ext cx="30993347" cy="3480374"/>
            </a:xfrm>
            <a:prstGeom prst="rect">
              <a:avLst/>
            </a:prstGeom>
          </p:spPr>
        </p:pic>
        <p:pic>
          <p:nvPicPr>
            <p:cNvPr id="44" name="図 43"/>
            <p:cNvPicPr>
              <a:picLocks noChangeAspect="1"/>
            </p:cNvPicPr>
            <p:nvPr/>
          </p:nvPicPr>
          <p:blipFill rotWithShape="1">
            <a:blip r:embed="rId3"/>
            <a:srcRect l="1666" t="32456" r="55964" b="65200"/>
            <a:stretch/>
          </p:blipFill>
          <p:spPr>
            <a:xfrm>
              <a:off x="-6932079" y="15883083"/>
              <a:ext cx="30993347" cy="486247"/>
            </a:xfrm>
            <a:prstGeom prst="rect">
              <a:avLst/>
            </a:prstGeom>
          </p:spPr>
        </p:pic>
        <p:pic>
          <p:nvPicPr>
            <p:cNvPr id="46" name="図 45"/>
            <p:cNvPicPr>
              <a:picLocks noChangeAspect="1"/>
            </p:cNvPicPr>
            <p:nvPr/>
          </p:nvPicPr>
          <p:blipFill rotWithShape="1">
            <a:blip r:embed="rId3"/>
            <a:srcRect l="4184" t="33329" r="81284" b="65352"/>
            <a:stretch/>
          </p:blipFill>
          <p:spPr>
            <a:xfrm>
              <a:off x="4357072" y="16418294"/>
              <a:ext cx="10629901" cy="273733"/>
            </a:xfrm>
            <a:prstGeom prst="rect">
              <a:avLst/>
            </a:prstGeom>
          </p:spPr>
        </p:pic>
        <p:pic>
          <p:nvPicPr>
            <p:cNvPr id="47" name="図 46"/>
            <p:cNvPicPr>
              <a:picLocks noChangeAspect="1"/>
            </p:cNvPicPr>
            <p:nvPr/>
          </p:nvPicPr>
          <p:blipFill rotWithShape="1">
            <a:blip r:embed="rId3"/>
            <a:srcRect l="4444" t="32894" r="78967" b="65085"/>
            <a:stretch/>
          </p:blipFill>
          <p:spPr>
            <a:xfrm>
              <a:off x="4357072" y="16056907"/>
              <a:ext cx="10629901" cy="367124"/>
            </a:xfrm>
            <a:prstGeom prst="rect">
              <a:avLst/>
            </a:prstGeom>
          </p:spPr>
        </p:pic>
        <p:sp>
          <p:nvSpPr>
            <p:cNvPr id="48" name="テキスト ボックス 47"/>
            <p:cNvSpPr txBox="1"/>
            <p:nvPr/>
          </p:nvSpPr>
          <p:spPr>
            <a:xfrm>
              <a:off x="4609285" y="16156097"/>
              <a:ext cx="1059566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Q6. </a:t>
              </a:r>
              <a:r>
                <a:rPr kumimoji="1" lang="ja-JP" altLang="en-US" sz="2400" b="1" dirty="0">
                  <a:latin typeface="メイリオ" panose="020B0604030504040204" pitchFamily="50" charset="-128"/>
                  <a:ea typeface="メイリオ" panose="020B0604030504040204" pitchFamily="50" charset="-128"/>
                </a:rPr>
                <a:t>推薦ツールの使用はテストコードを作成する際に参考になりました．</a:t>
              </a:r>
            </a:p>
          </p:txBody>
        </p:sp>
        <p:pic>
          <p:nvPicPr>
            <p:cNvPr id="50" name="図 49"/>
            <p:cNvPicPr>
              <a:picLocks noChangeAspect="1"/>
            </p:cNvPicPr>
            <p:nvPr/>
          </p:nvPicPr>
          <p:blipFill rotWithShape="1">
            <a:blip r:embed="rId4"/>
            <a:srcRect l="1808" t="13544" r="56021" b="67677"/>
            <a:stretch/>
          </p:blipFill>
          <p:spPr>
            <a:xfrm>
              <a:off x="-6711297" y="7648869"/>
              <a:ext cx="30848968" cy="3895778"/>
            </a:xfrm>
            <a:prstGeom prst="rect">
              <a:avLst/>
            </a:prstGeom>
          </p:spPr>
        </p:pic>
        <p:pic>
          <p:nvPicPr>
            <p:cNvPr id="51" name="図 50"/>
            <p:cNvPicPr>
              <a:picLocks noChangeAspect="1"/>
            </p:cNvPicPr>
            <p:nvPr/>
          </p:nvPicPr>
          <p:blipFill rotWithShape="1">
            <a:blip r:embed="rId4"/>
            <a:srcRect l="1808" t="32426" r="56021" b="47855"/>
            <a:stretch/>
          </p:blipFill>
          <p:spPr>
            <a:xfrm>
              <a:off x="-6701974" y="11861787"/>
              <a:ext cx="30848968" cy="4090738"/>
            </a:xfrm>
            <a:prstGeom prst="rect">
              <a:avLst/>
            </a:prstGeom>
          </p:spPr>
        </p:pic>
        <p:pic>
          <p:nvPicPr>
            <p:cNvPr id="52" name="図 51"/>
            <p:cNvPicPr>
              <a:picLocks noChangeAspect="1"/>
            </p:cNvPicPr>
            <p:nvPr/>
          </p:nvPicPr>
          <p:blipFill rotWithShape="1">
            <a:blip r:embed="rId4"/>
            <a:srcRect l="1808" t="51732" r="56021" b="28250"/>
            <a:stretch/>
          </p:blipFill>
          <p:spPr>
            <a:xfrm>
              <a:off x="-6714481" y="3213977"/>
              <a:ext cx="30848968" cy="4152643"/>
            </a:xfrm>
            <a:prstGeom prst="rect">
              <a:avLst/>
            </a:prstGeom>
          </p:spPr>
        </p:pic>
        <p:pic>
          <p:nvPicPr>
            <p:cNvPr id="53" name="図 52"/>
            <p:cNvPicPr>
              <a:picLocks noChangeAspect="1"/>
            </p:cNvPicPr>
            <p:nvPr/>
          </p:nvPicPr>
          <p:blipFill rotWithShape="1">
            <a:blip r:embed="rId4"/>
            <a:srcRect l="1808" t="32426" r="56021" b="64940"/>
            <a:stretch/>
          </p:blipFill>
          <p:spPr>
            <a:xfrm>
              <a:off x="-6701973" y="11483920"/>
              <a:ext cx="30848968" cy="546412"/>
            </a:xfrm>
            <a:prstGeom prst="rect">
              <a:avLst/>
            </a:prstGeom>
          </p:spPr>
        </p:pic>
        <p:pic>
          <p:nvPicPr>
            <p:cNvPr id="54" name="図 53"/>
            <p:cNvPicPr>
              <a:picLocks noChangeAspect="1"/>
            </p:cNvPicPr>
            <p:nvPr/>
          </p:nvPicPr>
          <p:blipFill rotWithShape="1">
            <a:blip r:embed="rId3"/>
            <a:srcRect l="4184" t="33329" r="81284" b="65352"/>
            <a:stretch/>
          </p:blipFill>
          <p:spPr>
            <a:xfrm>
              <a:off x="4767201" y="12055050"/>
              <a:ext cx="10629901" cy="273733"/>
            </a:xfrm>
            <a:prstGeom prst="rect">
              <a:avLst/>
            </a:prstGeom>
          </p:spPr>
        </p:pic>
        <p:pic>
          <p:nvPicPr>
            <p:cNvPr id="55" name="図 54"/>
            <p:cNvPicPr>
              <a:picLocks noChangeAspect="1"/>
            </p:cNvPicPr>
            <p:nvPr/>
          </p:nvPicPr>
          <p:blipFill rotWithShape="1">
            <a:blip r:embed="rId3"/>
            <a:srcRect l="4444" t="32894" r="78967" b="65085"/>
            <a:stretch/>
          </p:blipFill>
          <p:spPr>
            <a:xfrm>
              <a:off x="4767201" y="11700133"/>
              <a:ext cx="10629901" cy="367124"/>
            </a:xfrm>
            <a:prstGeom prst="rect">
              <a:avLst/>
            </a:prstGeom>
          </p:spPr>
        </p:pic>
        <p:sp>
          <p:nvSpPr>
            <p:cNvPr id="56" name="テキスト ボックス 55"/>
            <p:cNvSpPr txBox="1"/>
            <p:nvPr/>
          </p:nvSpPr>
          <p:spPr>
            <a:xfrm>
              <a:off x="6257664" y="11818932"/>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Q5. </a:t>
              </a:r>
              <a:r>
                <a:rPr kumimoji="1" lang="ja-JP" altLang="en-US" sz="2400" b="1" dirty="0">
                  <a:latin typeface="メイリオ" panose="020B0604030504040204" pitchFamily="50" charset="-128"/>
                  <a:ea typeface="メイリオ" panose="020B0604030504040204" pitchFamily="50" charset="-128"/>
                </a:rPr>
                <a:t>作成したテストコードの品質に自信がある．</a:t>
              </a:r>
            </a:p>
          </p:txBody>
        </p:sp>
        <p:pic>
          <p:nvPicPr>
            <p:cNvPr id="59" name="図 58"/>
            <p:cNvPicPr>
              <a:picLocks noChangeAspect="1"/>
            </p:cNvPicPr>
            <p:nvPr/>
          </p:nvPicPr>
          <p:blipFill rotWithShape="1">
            <a:blip r:embed="rId4"/>
            <a:srcRect l="1808" t="32426" r="56021" b="64940"/>
            <a:stretch/>
          </p:blipFill>
          <p:spPr>
            <a:xfrm>
              <a:off x="-6714481" y="2912592"/>
              <a:ext cx="30848968" cy="546412"/>
            </a:xfrm>
            <a:prstGeom prst="rect">
              <a:avLst/>
            </a:prstGeom>
          </p:spPr>
        </p:pic>
        <p:pic>
          <p:nvPicPr>
            <p:cNvPr id="60" name="図 59"/>
            <p:cNvPicPr>
              <a:picLocks noChangeAspect="1"/>
            </p:cNvPicPr>
            <p:nvPr/>
          </p:nvPicPr>
          <p:blipFill rotWithShape="1">
            <a:blip r:embed="rId3"/>
            <a:srcRect l="4184" t="33329" r="81284" b="65352"/>
            <a:stretch/>
          </p:blipFill>
          <p:spPr>
            <a:xfrm>
              <a:off x="5477369" y="3477985"/>
              <a:ext cx="10629901" cy="273733"/>
            </a:xfrm>
            <a:prstGeom prst="rect">
              <a:avLst/>
            </a:prstGeom>
          </p:spPr>
        </p:pic>
        <p:pic>
          <p:nvPicPr>
            <p:cNvPr id="61" name="図 60"/>
            <p:cNvPicPr>
              <a:picLocks noChangeAspect="1"/>
            </p:cNvPicPr>
            <p:nvPr/>
          </p:nvPicPr>
          <p:blipFill rotWithShape="1">
            <a:blip r:embed="rId3"/>
            <a:srcRect l="4444" t="32894" r="78967" b="65085"/>
            <a:stretch/>
          </p:blipFill>
          <p:spPr>
            <a:xfrm>
              <a:off x="5477369" y="3116598"/>
              <a:ext cx="10629901" cy="367124"/>
            </a:xfrm>
            <a:prstGeom prst="rect">
              <a:avLst/>
            </a:prstGeom>
          </p:spPr>
        </p:pic>
        <p:sp>
          <p:nvSpPr>
            <p:cNvPr id="62" name="テキスト ボックス 61"/>
            <p:cNvSpPr txBox="1"/>
            <p:nvPr/>
          </p:nvSpPr>
          <p:spPr>
            <a:xfrm>
              <a:off x="6967832" y="32541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Q3. </a:t>
              </a:r>
              <a:r>
                <a:rPr kumimoji="1" lang="ja-JP" altLang="en-US" sz="2400" b="1" dirty="0">
                  <a:latin typeface="メイリオ" panose="020B0604030504040204" pitchFamily="50" charset="-128"/>
                  <a:ea typeface="メイリオ" panose="020B0604030504040204" pitchFamily="50" charset="-128"/>
                </a:rPr>
                <a:t>テストコードの作成は簡単でした．</a:t>
              </a:r>
            </a:p>
          </p:txBody>
        </p:sp>
        <p:pic>
          <p:nvPicPr>
            <p:cNvPr id="63" name="図 62"/>
            <p:cNvPicPr>
              <a:picLocks noChangeAspect="1"/>
            </p:cNvPicPr>
            <p:nvPr/>
          </p:nvPicPr>
          <p:blipFill rotWithShape="1">
            <a:blip r:embed="rId3"/>
            <a:srcRect l="4184" t="33329" r="81284" b="65352"/>
            <a:stretch/>
          </p:blipFill>
          <p:spPr>
            <a:xfrm>
              <a:off x="3807610" y="7712757"/>
              <a:ext cx="10629901" cy="273733"/>
            </a:xfrm>
            <a:prstGeom prst="rect">
              <a:avLst/>
            </a:prstGeom>
          </p:spPr>
        </p:pic>
        <p:pic>
          <p:nvPicPr>
            <p:cNvPr id="64" name="図 63"/>
            <p:cNvPicPr>
              <a:picLocks noChangeAspect="1"/>
            </p:cNvPicPr>
            <p:nvPr/>
          </p:nvPicPr>
          <p:blipFill rotWithShape="1">
            <a:blip r:embed="rId3"/>
            <a:srcRect l="4444" t="32894" r="78967" b="65085"/>
            <a:stretch/>
          </p:blipFill>
          <p:spPr>
            <a:xfrm>
              <a:off x="3807610" y="7351370"/>
              <a:ext cx="10629901" cy="367124"/>
            </a:xfrm>
            <a:prstGeom prst="rect">
              <a:avLst/>
            </a:prstGeom>
          </p:spPr>
        </p:pic>
        <p:sp>
          <p:nvSpPr>
            <p:cNvPr id="65" name="テキスト ボックス 64"/>
            <p:cNvSpPr txBox="1"/>
            <p:nvPr/>
          </p:nvSpPr>
          <p:spPr>
            <a:xfrm>
              <a:off x="5298073" y="7488930"/>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Q4. </a:t>
              </a:r>
              <a:r>
                <a:rPr kumimoji="1" lang="ja-JP" altLang="en-US" sz="2400" b="1" dirty="0">
                  <a:latin typeface="メイリオ" panose="020B0604030504040204" pitchFamily="50" charset="-128"/>
                  <a:ea typeface="メイリオ" panose="020B0604030504040204" pitchFamily="50" charset="-128"/>
                </a:rPr>
                <a:t>作成したテストコードのカバレッジに自信がある．</a:t>
              </a:r>
            </a:p>
          </p:txBody>
        </p:sp>
        <p:sp>
          <p:nvSpPr>
            <p:cNvPr id="68" name="テキスト ボックス 67"/>
            <p:cNvSpPr txBox="1"/>
            <p:nvPr/>
          </p:nvSpPr>
          <p:spPr>
            <a:xfrm>
              <a:off x="-6598264" y="16805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2" name="テキスト ボックス 71"/>
            <p:cNvSpPr txBox="1"/>
            <p:nvPr/>
          </p:nvSpPr>
          <p:spPr>
            <a:xfrm>
              <a:off x="-6651984" y="1326440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3" name="テキスト ボックス 72"/>
            <p:cNvSpPr txBox="1"/>
            <p:nvPr/>
          </p:nvSpPr>
          <p:spPr>
            <a:xfrm>
              <a:off x="-6651984" y="8899292"/>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6651984" y="451234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6544787" y="17547597"/>
              <a:ext cx="128380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6" name="テキスト ボックス 75"/>
            <p:cNvSpPr txBox="1"/>
            <p:nvPr/>
          </p:nvSpPr>
          <p:spPr>
            <a:xfrm>
              <a:off x="-6549171" y="6230406"/>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7" name="テキスト ボックス 76"/>
            <p:cNvSpPr txBox="1"/>
            <p:nvPr/>
          </p:nvSpPr>
          <p:spPr>
            <a:xfrm>
              <a:off x="-6549171" y="10405221"/>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8" name="テキスト ボックス 77"/>
            <p:cNvSpPr txBox="1"/>
            <p:nvPr/>
          </p:nvSpPr>
          <p:spPr>
            <a:xfrm>
              <a:off x="-6549171" y="14739905"/>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9" name="テキスト ボックス 78"/>
            <p:cNvSpPr txBox="1"/>
            <p:nvPr/>
          </p:nvSpPr>
          <p:spPr>
            <a:xfrm>
              <a:off x="-6586210" y="-11754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06087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p:cNvSpPr txBox="1"/>
          <p:nvPr/>
        </p:nvSpPr>
        <p:spPr>
          <a:xfrm>
            <a:off x="17708076" y="24926435"/>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27" name="図 26"/>
          <p:cNvPicPr>
            <a:picLocks noChangeAspect="1"/>
          </p:cNvPicPr>
          <p:nvPr/>
        </p:nvPicPr>
        <p:blipFill rotWithShape="1">
          <a:blip r:embed="rId3"/>
          <a:srcRect l="4111" t="13446" r="79154" b="84516"/>
          <a:stretch/>
        </p:blipFill>
        <p:spPr>
          <a:xfrm>
            <a:off x="18713218" y="26809741"/>
            <a:ext cx="12241530" cy="422910"/>
          </a:xfrm>
          <a:prstGeom prst="rect">
            <a:avLst/>
          </a:prstGeom>
        </p:spPr>
      </p:pic>
      <p:sp>
        <p:nvSpPr>
          <p:cNvPr id="28" name="テキスト ボックス 27"/>
          <p:cNvSpPr txBox="1"/>
          <p:nvPr/>
        </p:nvSpPr>
        <p:spPr>
          <a:xfrm>
            <a:off x="22541463" y="26863319"/>
            <a:ext cx="6618774"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Q2. </a:t>
            </a:r>
            <a:r>
              <a:rPr kumimoji="1" lang="ja-JP" altLang="en-US"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0" name="図 29"/>
          <p:cNvPicPr>
            <a:picLocks noChangeAspect="1"/>
          </p:cNvPicPr>
          <p:nvPr/>
        </p:nvPicPr>
        <p:blipFill rotWithShape="1">
          <a:blip r:embed="rId3"/>
          <a:srcRect l="4184" t="33329" r="81284" b="65352"/>
          <a:stretch/>
        </p:blipFill>
        <p:spPr>
          <a:xfrm>
            <a:off x="13258799" y="24091217"/>
            <a:ext cx="10629901" cy="273733"/>
          </a:xfrm>
          <a:prstGeom prst="rect">
            <a:avLst/>
          </a:prstGeom>
        </p:spPr>
      </p:pic>
      <p:pic>
        <p:nvPicPr>
          <p:cNvPr id="31" name="図 30"/>
          <p:cNvPicPr>
            <a:picLocks noChangeAspect="1"/>
          </p:cNvPicPr>
          <p:nvPr/>
        </p:nvPicPr>
        <p:blipFill rotWithShape="1">
          <a:blip r:embed="rId3"/>
          <a:srcRect l="4444" t="32894" r="78967" b="65085"/>
          <a:stretch/>
        </p:blipFill>
        <p:spPr>
          <a:xfrm>
            <a:off x="18922574" y="23777613"/>
            <a:ext cx="10629901" cy="367124"/>
          </a:xfrm>
          <a:prstGeom prst="rect">
            <a:avLst/>
          </a:prstGeom>
        </p:spPr>
      </p:pic>
      <p:sp>
        <p:nvSpPr>
          <p:cNvPr id="35" name="テキスト ボックス 34"/>
          <p:cNvSpPr txBox="1"/>
          <p:nvPr/>
        </p:nvSpPr>
        <p:spPr>
          <a:xfrm>
            <a:off x="14749262" y="23855099"/>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58" name="図 57"/>
          <p:cNvPicPr>
            <a:picLocks noChangeAspect="1"/>
          </p:cNvPicPr>
          <p:nvPr/>
        </p:nvPicPr>
        <p:blipFill rotWithShape="1">
          <a:blip r:embed="rId4"/>
          <a:srcRect l="1808" t="32426" r="56021" b="64940"/>
          <a:stretch/>
        </p:blipFill>
        <p:spPr>
          <a:xfrm>
            <a:off x="-30848968" y="34066051"/>
            <a:ext cx="30848968" cy="546412"/>
          </a:xfrm>
          <a:prstGeom prst="rect">
            <a:avLst/>
          </a:prstGeom>
        </p:spPr>
      </p:pic>
      <p:sp>
        <p:nvSpPr>
          <p:cNvPr id="69" name="テキスト ボックス 68"/>
          <p:cNvSpPr txBox="1"/>
          <p:nvPr/>
        </p:nvSpPr>
        <p:spPr>
          <a:xfrm>
            <a:off x="-10277280" y="18788415"/>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11257489" y="19904834"/>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11031116" y="21737562"/>
            <a:ext cx="1507672"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grpSp>
        <p:nvGrpSpPr>
          <p:cNvPr id="80" name="グループ化 79"/>
          <p:cNvGrpSpPr/>
          <p:nvPr/>
        </p:nvGrpSpPr>
        <p:grpSpPr>
          <a:xfrm>
            <a:off x="-6970116" y="-2897707"/>
            <a:ext cx="31117513" cy="23258928"/>
            <a:chOff x="-6970116" y="-2897707"/>
            <a:chExt cx="31117513" cy="23258928"/>
          </a:xfrm>
        </p:grpSpPr>
        <p:pic>
          <p:nvPicPr>
            <p:cNvPr id="66" name="図 65"/>
            <p:cNvPicPr>
              <a:picLocks noChangeAspect="1"/>
            </p:cNvPicPr>
            <p:nvPr/>
          </p:nvPicPr>
          <p:blipFill rotWithShape="1">
            <a:blip r:embed="rId4"/>
            <a:srcRect l="1808" t="12715" r="56021" b="84732"/>
            <a:stretch/>
          </p:blipFill>
          <p:spPr>
            <a:xfrm>
              <a:off x="-6701571" y="7229769"/>
              <a:ext cx="30848968" cy="529501"/>
            </a:xfrm>
            <a:prstGeom prst="rect">
              <a:avLst/>
            </a:prstGeom>
          </p:spPr>
        </p:pic>
        <p:pic>
          <p:nvPicPr>
            <p:cNvPr id="16" name="図 15"/>
            <p:cNvPicPr>
              <a:picLocks noChangeAspect="1"/>
            </p:cNvPicPr>
            <p:nvPr/>
          </p:nvPicPr>
          <p:blipFill rotWithShape="1">
            <a:blip r:embed="rId3"/>
            <a:srcRect l="1666" t="12592" r="55964" b="83836"/>
            <a:stretch/>
          </p:blipFill>
          <p:spPr>
            <a:xfrm>
              <a:off x="-6970116" y="-2576435"/>
              <a:ext cx="30993347" cy="741074"/>
            </a:xfrm>
            <a:prstGeom prst="rect">
              <a:avLst/>
            </a:prstGeom>
          </p:spPr>
        </p:pic>
        <p:pic>
          <p:nvPicPr>
            <p:cNvPr id="18" name="図 17"/>
            <p:cNvPicPr>
              <a:picLocks noChangeAspect="1"/>
            </p:cNvPicPr>
            <p:nvPr/>
          </p:nvPicPr>
          <p:blipFill rotWithShape="1">
            <a:blip r:embed="rId3"/>
            <a:srcRect l="1666" t="51832" r="55964" b="44862"/>
            <a:stretch/>
          </p:blipFill>
          <p:spPr>
            <a:xfrm>
              <a:off x="-6932078" y="16195047"/>
              <a:ext cx="30993347" cy="685800"/>
            </a:xfrm>
            <a:prstGeom prst="rect">
              <a:avLst/>
            </a:prstGeom>
          </p:spPr>
        </p:pic>
        <p:pic>
          <p:nvPicPr>
            <p:cNvPr id="20" name="図 19"/>
            <p:cNvPicPr>
              <a:picLocks noChangeAspect="1"/>
            </p:cNvPicPr>
            <p:nvPr/>
          </p:nvPicPr>
          <p:blipFill rotWithShape="1">
            <a:blip r:embed="rId3"/>
            <a:srcRect l="1666" t="23694" r="55964" b="66993"/>
            <a:stretch/>
          </p:blipFill>
          <p:spPr>
            <a:xfrm>
              <a:off x="-6970116" y="-1835361"/>
              <a:ext cx="30993347" cy="1931941"/>
            </a:xfrm>
            <a:prstGeom prst="rect">
              <a:avLst/>
            </a:prstGeom>
          </p:spPr>
        </p:pic>
        <p:pic>
          <p:nvPicPr>
            <p:cNvPr id="21" name="図 20"/>
            <p:cNvPicPr>
              <a:picLocks noChangeAspect="1"/>
            </p:cNvPicPr>
            <p:nvPr/>
          </p:nvPicPr>
          <p:blipFill rotWithShape="1">
            <a:blip r:embed="rId3"/>
            <a:srcRect l="4111" t="13446" r="79154" b="84516"/>
            <a:stretch/>
          </p:blipFill>
          <p:spPr>
            <a:xfrm>
              <a:off x="3154569" y="-2398065"/>
              <a:ext cx="12241530" cy="422910"/>
            </a:xfrm>
            <a:prstGeom prst="rect">
              <a:avLst/>
            </a:prstGeom>
          </p:spPr>
        </p:pic>
        <p:pic>
          <p:nvPicPr>
            <p:cNvPr id="25" name="図 24"/>
            <p:cNvPicPr>
              <a:picLocks noChangeAspect="1"/>
            </p:cNvPicPr>
            <p:nvPr/>
          </p:nvPicPr>
          <p:blipFill rotWithShape="1">
            <a:blip r:embed="rId3"/>
            <a:srcRect l="1666" t="32456" r="55964" b="64389"/>
            <a:stretch/>
          </p:blipFill>
          <p:spPr>
            <a:xfrm>
              <a:off x="-6970116" y="442028"/>
              <a:ext cx="30993347" cy="654596"/>
            </a:xfrm>
            <a:prstGeom prst="rect">
              <a:avLst/>
            </a:prstGeom>
          </p:spPr>
        </p:pic>
        <p:pic>
          <p:nvPicPr>
            <p:cNvPr id="26" name="図 25"/>
            <p:cNvPicPr>
              <a:picLocks noChangeAspect="1"/>
            </p:cNvPicPr>
            <p:nvPr/>
          </p:nvPicPr>
          <p:blipFill rotWithShape="1">
            <a:blip r:embed="rId3"/>
            <a:srcRect l="1666" t="43248" r="55964" b="47893"/>
            <a:stretch/>
          </p:blipFill>
          <p:spPr>
            <a:xfrm>
              <a:off x="-6970116" y="1080205"/>
              <a:ext cx="30993347" cy="1837782"/>
            </a:xfrm>
            <a:prstGeom prst="rect">
              <a:avLst/>
            </a:prstGeom>
          </p:spPr>
        </p:pic>
        <p:pic>
          <p:nvPicPr>
            <p:cNvPr id="29" name="図 28"/>
            <p:cNvPicPr>
              <a:picLocks noChangeAspect="1"/>
            </p:cNvPicPr>
            <p:nvPr/>
          </p:nvPicPr>
          <p:blipFill rotWithShape="1">
            <a:blip r:embed="rId3"/>
            <a:srcRect l="1666" t="32456" r="55964" b="65200"/>
            <a:stretch/>
          </p:blipFill>
          <p:spPr>
            <a:xfrm>
              <a:off x="-6970116" y="75166"/>
              <a:ext cx="30993347" cy="486247"/>
            </a:xfrm>
            <a:prstGeom prst="rect">
              <a:avLst/>
            </a:prstGeom>
          </p:spPr>
        </p:pic>
        <p:pic>
          <p:nvPicPr>
            <p:cNvPr id="36" name="図 35"/>
            <p:cNvPicPr>
              <a:picLocks noChangeAspect="1"/>
            </p:cNvPicPr>
            <p:nvPr/>
          </p:nvPicPr>
          <p:blipFill rotWithShape="1">
            <a:blip r:embed="rId3"/>
            <a:srcRect l="4184" t="33329" r="81284" b="65352"/>
            <a:stretch/>
          </p:blipFill>
          <p:spPr>
            <a:xfrm>
              <a:off x="4187077" y="654542"/>
              <a:ext cx="10629901" cy="273733"/>
            </a:xfrm>
            <a:prstGeom prst="rect">
              <a:avLst/>
            </a:prstGeom>
          </p:spPr>
        </p:pic>
        <p:pic>
          <p:nvPicPr>
            <p:cNvPr id="37" name="図 36"/>
            <p:cNvPicPr>
              <a:picLocks noChangeAspect="1"/>
            </p:cNvPicPr>
            <p:nvPr/>
          </p:nvPicPr>
          <p:blipFill rotWithShape="1">
            <a:blip r:embed="rId3"/>
            <a:srcRect l="4444" t="32894" r="78967" b="65085"/>
            <a:stretch/>
          </p:blipFill>
          <p:spPr>
            <a:xfrm>
              <a:off x="4187077" y="293155"/>
              <a:ext cx="10629901" cy="367124"/>
            </a:xfrm>
            <a:prstGeom prst="rect">
              <a:avLst/>
            </a:prstGeom>
          </p:spPr>
        </p:pic>
        <p:sp>
          <p:nvSpPr>
            <p:cNvPr id="38" name="テキスト ボックス 37"/>
            <p:cNvSpPr txBox="1"/>
            <p:nvPr/>
          </p:nvSpPr>
          <p:spPr>
            <a:xfrm>
              <a:off x="5677540" y="430715"/>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Q2. </a:t>
              </a:r>
              <a:r>
                <a:rPr kumimoji="1" lang="ja-JP" altLang="en-US" sz="2400" b="1" dirty="0">
                  <a:latin typeface="メイリオ" panose="020B0604030504040204" pitchFamily="50" charset="-128"/>
                  <a:ea typeface="メイリオ" panose="020B0604030504040204" pitchFamily="50" charset="-128"/>
                </a:rPr>
                <a:t>実験タスクを終えるのに十分な時間がありました．</a:t>
              </a:r>
            </a:p>
          </p:txBody>
        </p:sp>
        <p:pic>
          <p:nvPicPr>
            <p:cNvPr id="39" name="図 38"/>
            <p:cNvPicPr>
              <a:picLocks noChangeAspect="1"/>
            </p:cNvPicPr>
            <p:nvPr/>
          </p:nvPicPr>
          <p:blipFill rotWithShape="1">
            <a:blip r:embed="rId3"/>
            <a:srcRect l="1666" t="32456" r="55964" b="65200"/>
            <a:stretch/>
          </p:blipFill>
          <p:spPr>
            <a:xfrm>
              <a:off x="-6970116" y="-2897707"/>
              <a:ext cx="30993347" cy="486247"/>
            </a:xfrm>
            <a:prstGeom prst="rect">
              <a:avLst/>
            </a:prstGeom>
          </p:spPr>
        </p:pic>
        <p:pic>
          <p:nvPicPr>
            <p:cNvPr id="40" name="図 39"/>
            <p:cNvPicPr>
              <a:picLocks noChangeAspect="1"/>
            </p:cNvPicPr>
            <p:nvPr/>
          </p:nvPicPr>
          <p:blipFill rotWithShape="1">
            <a:blip r:embed="rId3"/>
            <a:srcRect l="4184" t="33329" r="81284" b="65352"/>
            <a:stretch/>
          </p:blipFill>
          <p:spPr>
            <a:xfrm>
              <a:off x="4358527" y="-2373540"/>
              <a:ext cx="10629901" cy="273733"/>
            </a:xfrm>
            <a:prstGeom prst="rect">
              <a:avLst/>
            </a:prstGeom>
          </p:spPr>
        </p:pic>
        <p:pic>
          <p:nvPicPr>
            <p:cNvPr id="41" name="図 40"/>
            <p:cNvPicPr>
              <a:picLocks noChangeAspect="1"/>
            </p:cNvPicPr>
            <p:nvPr/>
          </p:nvPicPr>
          <p:blipFill rotWithShape="1">
            <a:blip r:embed="rId3"/>
            <a:srcRect l="4444" t="32894" r="78967" b="65085"/>
            <a:stretch/>
          </p:blipFill>
          <p:spPr>
            <a:xfrm>
              <a:off x="4358527" y="-2728457"/>
              <a:ext cx="10629901" cy="367124"/>
            </a:xfrm>
            <a:prstGeom prst="rect">
              <a:avLst/>
            </a:prstGeom>
          </p:spPr>
        </p:pic>
        <p:sp>
          <p:nvSpPr>
            <p:cNvPr id="42" name="テキスト ボックス 41"/>
            <p:cNvSpPr txBox="1"/>
            <p:nvPr/>
          </p:nvSpPr>
          <p:spPr>
            <a:xfrm>
              <a:off x="5848990" y="-26096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Q1. </a:t>
              </a:r>
              <a:r>
                <a:rPr kumimoji="1" lang="ja-JP" altLang="en-US" sz="2400" b="1" dirty="0">
                  <a:latin typeface="メイリオ" panose="020B0604030504040204" pitchFamily="50" charset="-128"/>
                  <a:ea typeface="メイリオ" panose="020B0604030504040204" pitchFamily="50" charset="-128"/>
                </a:rPr>
                <a:t>今回の実験内容</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タスク</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を理解できました．</a:t>
              </a:r>
            </a:p>
          </p:txBody>
        </p:sp>
        <p:pic>
          <p:nvPicPr>
            <p:cNvPr id="43" name="図 42"/>
            <p:cNvPicPr>
              <a:picLocks noChangeAspect="1"/>
            </p:cNvPicPr>
            <p:nvPr/>
          </p:nvPicPr>
          <p:blipFill rotWithShape="1">
            <a:blip r:embed="rId3"/>
            <a:srcRect l="1666" t="62860" r="55964" b="20364"/>
            <a:stretch/>
          </p:blipFill>
          <p:spPr>
            <a:xfrm>
              <a:off x="-6932078" y="16880847"/>
              <a:ext cx="30993347" cy="3480374"/>
            </a:xfrm>
            <a:prstGeom prst="rect">
              <a:avLst/>
            </a:prstGeom>
          </p:spPr>
        </p:pic>
        <p:pic>
          <p:nvPicPr>
            <p:cNvPr id="44" name="図 43"/>
            <p:cNvPicPr>
              <a:picLocks noChangeAspect="1"/>
            </p:cNvPicPr>
            <p:nvPr/>
          </p:nvPicPr>
          <p:blipFill rotWithShape="1">
            <a:blip r:embed="rId3"/>
            <a:srcRect l="1666" t="32456" r="55964" b="65200"/>
            <a:stretch/>
          </p:blipFill>
          <p:spPr>
            <a:xfrm>
              <a:off x="-6932079" y="15883083"/>
              <a:ext cx="30993347" cy="486247"/>
            </a:xfrm>
            <a:prstGeom prst="rect">
              <a:avLst/>
            </a:prstGeom>
          </p:spPr>
        </p:pic>
        <p:pic>
          <p:nvPicPr>
            <p:cNvPr id="46" name="図 45"/>
            <p:cNvPicPr>
              <a:picLocks noChangeAspect="1"/>
            </p:cNvPicPr>
            <p:nvPr/>
          </p:nvPicPr>
          <p:blipFill rotWithShape="1">
            <a:blip r:embed="rId3"/>
            <a:srcRect l="4184" t="33329" r="81284" b="65352"/>
            <a:stretch/>
          </p:blipFill>
          <p:spPr>
            <a:xfrm>
              <a:off x="4357072" y="16418294"/>
              <a:ext cx="10629901" cy="273733"/>
            </a:xfrm>
            <a:prstGeom prst="rect">
              <a:avLst/>
            </a:prstGeom>
          </p:spPr>
        </p:pic>
        <p:pic>
          <p:nvPicPr>
            <p:cNvPr id="47" name="図 46"/>
            <p:cNvPicPr>
              <a:picLocks noChangeAspect="1"/>
            </p:cNvPicPr>
            <p:nvPr/>
          </p:nvPicPr>
          <p:blipFill rotWithShape="1">
            <a:blip r:embed="rId3"/>
            <a:srcRect l="4444" t="32894" r="78967" b="65085"/>
            <a:stretch/>
          </p:blipFill>
          <p:spPr>
            <a:xfrm>
              <a:off x="4357072" y="16056907"/>
              <a:ext cx="10629901" cy="367124"/>
            </a:xfrm>
            <a:prstGeom prst="rect">
              <a:avLst/>
            </a:prstGeom>
          </p:spPr>
        </p:pic>
        <p:sp>
          <p:nvSpPr>
            <p:cNvPr id="48" name="テキスト ボックス 47"/>
            <p:cNvSpPr txBox="1"/>
            <p:nvPr/>
          </p:nvSpPr>
          <p:spPr>
            <a:xfrm>
              <a:off x="4609285" y="16156097"/>
              <a:ext cx="1059566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Q6. </a:t>
              </a:r>
              <a:r>
                <a:rPr kumimoji="1" lang="ja-JP" altLang="en-US" sz="2400" b="1" dirty="0">
                  <a:latin typeface="メイリオ" panose="020B0604030504040204" pitchFamily="50" charset="-128"/>
                  <a:ea typeface="メイリオ" panose="020B0604030504040204" pitchFamily="50" charset="-128"/>
                </a:rPr>
                <a:t>推薦ツールの使用はテストコードを作成する際に参考になりました．</a:t>
              </a:r>
            </a:p>
          </p:txBody>
        </p:sp>
        <p:pic>
          <p:nvPicPr>
            <p:cNvPr id="50" name="図 49"/>
            <p:cNvPicPr>
              <a:picLocks noChangeAspect="1"/>
            </p:cNvPicPr>
            <p:nvPr/>
          </p:nvPicPr>
          <p:blipFill rotWithShape="1">
            <a:blip r:embed="rId4"/>
            <a:srcRect l="1808" t="13544" r="56021" b="67677"/>
            <a:stretch/>
          </p:blipFill>
          <p:spPr>
            <a:xfrm>
              <a:off x="-6711297" y="7648869"/>
              <a:ext cx="30848968" cy="3895778"/>
            </a:xfrm>
            <a:prstGeom prst="rect">
              <a:avLst/>
            </a:prstGeom>
          </p:spPr>
        </p:pic>
        <p:pic>
          <p:nvPicPr>
            <p:cNvPr id="51" name="図 50"/>
            <p:cNvPicPr>
              <a:picLocks noChangeAspect="1"/>
            </p:cNvPicPr>
            <p:nvPr/>
          </p:nvPicPr>
          <p:blipFill rotWithShape="1">
            <a:blip r:embed="rId4"/>
            <a:srcRect l="1808" t="32426" r="56021" b="47855"/>
            <a:stretch/>
          </p:blipFill>
          <p:spPr>
            <a:xfrm>
              <a:off x="-6701974" y="11861787"/>
              <a:ext cx="30848968" cy="4090738"/>
            </a:xfrm>
            <a:prstGeom prst="rect">
              <a:avLst/>
            </a:prstGeom>
          </p:spPr>
        </p:pic>
        <p:pic>
          <p:nvPicPr>
            <p:cNvPr id="52" name="図 51"/>
            <p:cNvPicPr>
              <a:picLocks noChangeAspect="1"/>
            </p:cNvPicPr>
            <p:nvPr/>
          </p:nvPicPr>
          <p:blipFill rotWithShape="1">
            <a:blip r:embed="rId4"/>
            <a:srcRect l="1808" t="51732" r="56021" b="28250"/>
            <a:stretch/>
          </p:blipFill>
          <p:spPr>
            <a:xfrm>
              <a:off x="-6714481" y="3213977"/>
              <a:ext cx="30848968" cy="4152643"/>
            </a:xfrm>
            <a:prstGeom prst="rect">
              <a:avLst/>
            </a:prstGeom>
          </p:spPr>
        </p:pic>
        <p:pic>
          <p:nvPicPr>
            <p:cNvPr id="53" name="図 52"/>
            <p:cNvPicPr>
              <a:picLocks noChangeAspect="1"/>
            </p:cNvPicPr>
            <p:nvPr/>
          </p:nvPicPr>
          <p:blipFill rotWithShape="1">
            <a:blip r:embed="rId4"/>
            <a:srcRect l="1808" t="32426" r="56021" b="64940"/>
            <a:stretch/>
          </p:blipFill>
          <p:spPr>
            <a:xfrm>
              <a:off x="-6701973" y="11483920"/>
              <a:ext cx="30848968" cy="546412"/>
            </a:xfrm>
            <a:prstGeom prst="rect">
              <a:avLst/>
            </a:prstGeom>
          </p:spPr>
        </p:pic>
        <p:pic>
          <p:nvPicPr>
            <p:cNvPr id="54" name="図 53"/>
            <p:cNvPicPr>
              <a:picLocks noChangeAspect="1"/>
            </p:cNvPicPr>
            <p:nvPr/>
          </p:nvPicPr>
          <p:blipFill rotWithShape="1">
            <a:blip r:embed="rId3"/>
            <a:srcRect l="4184" t="33329" r="81284" b="65352"/>
            <a:stretch/>
          </p:blipFill>
          <p:spPr>
            <a:xfrm>
              <a:off x="4767201" y="12055050"/>
              <a:ext cx="10629901" cy="273733"/>
            </a:xfrm>
            <a:prstGeom prst="rect">
              <a:avLst/>
            </a:prstGeom>
          </p:spPr>
        </p:pic>
        <p:pic>
          <p:nvPicPr>
            <p:cNvPr id="55" name="図 54"/>
            <p:cNvPicPr>
              <a:picLocks noChangeAspect="1"/>
            </p:cNvPicPr>
            <p:nvPr/>
          </p:nvPicPr>
          <p:blipFill rotWithShape="1">
            <a:blip r:embed="rId3"/>
            <a:srcRect l="4444" t="32894" r="78967" b="65085"/>
            <a:stretch/>
          </p:blipFill>
          <p:spPr>
            <a:xfrm>
              <a:off x="4767201" y="11700133"/>
              <a:ext cx="10629901" cy="367124"/>
            </a:xfrm>
            <a:prstGeom prst="rect">
              <a:avLst/>
            </a:prstGeom>
          </p:spPr>
        </p:pic>
        <p:sp>
          <p:nvSpPr>
            <p:cNvPr id="56" name="テキスト ボックス 55"/>
            <p:cNvSpPr txBox="1"/>
            <p:nvPr/>
          </p:nvSpPr>
          <p:spPr>
            <a:xfrm>
              <a:off x="6257664" y="11818932"/>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Q5. </a:t>
              </a:r>
              <a:r>
                <a:rPr kumimoji="1" lang="ja-JP" altLang="en-US" sz="2400" b="1" dirty="0">
                  <a:latin typeface="メイリオ" panose="020B0604030504040204" pitchFamily="50" charset="-128"/>
                  <a:ea typeface="メイリオ" panose="020B0604030504040204" pitchFamily="50" charset="-128"/>
                </a:rPr>
                <a:t>作成したテストコードの品質に自信がある．</a:t>
              </a:r>
            </a:p>
          </p:txBody>
        </p:sp>
        <p:pic>
          <p:nvPicPr>
            <p:cNvPr id="59" name="図 58"/>
            <p:cNvPicPr>
              <a:picLocks noChangeAspect="1"/>
            </p:cNvPicPr>
            <p:nvPr/>
          </p:nvPicPr>
          <p:blipFill rotWithShape="1">
            <a:blip r:embed="rId4"/>
            <a:srcRect l="1808" t="32426" r="56021" b="64940"/>
            <a:stretch/>
          </p:blipFill>
          <p:spPr>
            <a:xfrm>
              <a:off x="-6714481" y="2912592"/>
              <a:ext cx="30848968" cy="546412"/>
            </a:xfrm>
            <a:prstGeom prst="rect">
              <a:avLst/>
            </a:prstGeom>
          </p:spPr>
        </p:pic>
        <p:pic>
          <p:nvPicPr>
            <p:cNvPr id="60" name="図 59"/>
            <p:cNvPicPr>
              <a:picLocks noChangeAspect="1"/>
            </p:cNvPicPr>
            <p:nvPr/>
          </p:nvPicPr>
          <p:blipFill rotWithShape="1">
            <a:blip r:embed="rId3"/>
            <a:srcRect l="4184" t="33329" r="81284" b="65352"/>
            <a:stretch/>
          </p:blipFill>
          <p:spPr>
            <a:xfrm>
              <a:off x="5477369" y="3477985"/>
              <a:ext cx="10629901" cy="273733"/>
            </a:xfrm>
            <a:prstGeom prst="rect">
              <a:avLst/>
            </a:prstGeom>
          </p:spPr>
        </p:pic>
        <p:pic>
          <p:nvPicPr>
            <p:cNvPr id="61" name="図 60"/>
            <p:cNvPicPr>
              <a:picLocks noChangeAspect="1"/>
            </p:cNvPicPr>
            <p:nvPr/>
          </p:nvPicPr>
          <p:blipFill rotWithShape="1">
            <a:blip r:embed="rId3"/>
            <a:srcRect l="4444" t="32894" r="78967" b="65085"/>
            <a:stretch/>
          </p:blipFill>
          <p:spPr>
            <a:xfrm>
              <a:off x="5477369" y="3116598"/>
              <a:ext cx="10629901" cy="367124"/>
            </a:xfrm>
            <a:prstGeom prst="rect">
              <a:avLst/>
            </a:prstGeom>
          </p:spPr>
        </p:pic>
        <p:sp>
          <p:nvSpPr>
            <p:cNvPr id="62" name="テキスト ボックス 61"/>
            <p:cNvSpPr txBox="1"/>
            <p:nvPr/>
          </p:nvSpPr>
          <p:spPr>
            <a:xfrm>
              <a:off x="6967832" y="3254158"/>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Q3. </a:t>
              </a:r>
              <a:r>
                <a:rPr kumimoji="1" lang="ja-JP" altLang="en-US" sz="2400" b="1" dirty="0">
                  <a:latin typeface="メイリオ" panose="020B0604030504040204" pitchFamily="50" charset="-128"/>
                  <a:ea typeface="メイリオ" panose="020B0604030504040204" pitchFamily="50" charset="-128"/>
                </a:rPr>
                <a:t>テストコードの作成は簡単でした．</a:t>
              </a:r>
            </a:p>
          </p:txBody>
        </p:sp>
        <p:pic>
          <p:nvPicPr>
            <p:cNvPr id="63" name="図 62"/>
            <p:cNvPicPr>
              <a:picLocks noChangeAspect="1"/>
            </p:cNvPicPr>
            <p:nvPr/>
          </p:nvPicPr>
          <p:blipFill rotWithShape="1">
            <a:blip r:embed="rId3"/>
            <a:srcRect l="4184" t="33329" r="81284" b="65352"/>
            <a:stretch/>
          </p:blipFill>
          <p:spPr>
            <a:xfrm>
              <a:off x="3807610" y="7712757"/>
              <a:ext cx="10629901" cy="273733"/>
            </a:xfrm>
            <a:prstGeom prst="rect">
              <a:avLst/>
            </a:prstGeom>
          </p:spPr>
        </p:pic>
        <p:pic>
          <p:nvPicPr>
            <p:cNvPr id="64" name="図 63"/>
            <p:cNvPicPr>
              <a:picLocks noChangeAspect="1"/>
            </p:cNvPicPr>
            <p:nvPr/>
          </p:nvPicPr>
          <p:blipFill rotWithShape="1">
            <a:blip r:embed="rId3"/>
            <a:srcRect l="4444" t="32894" r="78967" b="65085"/>
            <a:stretch/>
          </p:blipFill>
          <p:spPr>
            <a:xfrm>
              <a:off x="3807610" y="7351370"/>
              <a:ext cx="10629901" cy="367124"/>
            </a:xfrm>
            <a:prstGeom prst="rect">
              <a:avLst/>
            </a:prstGeom>
          </p:spPr>
        </p:pic>
        <p:sp>
          <p:nvSpPr>
            <p:cNvPr id="65" name="テキスト ボックス 64"/>
            <p:cNvSpPr txBox="1"/>
            <p:nvPr/>
          </p:nvSpPr>
          <p:spPr>
            <a:xfrm>
              <a:off x="5298073" y="7488930"/>
              <a:ext cx="7966011" cy="461665"/>
            </a:xfrm>
            <a:prstGeom prst="rect">
              <a:avLst/>
            </a:prstGeom>
            <a:no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Q4. </a:t>
              </a:r>
              <a:r>
                <a:rPr kumimoji="1" lang="ja-JP" altLang="en-US" sz="2400" b="1" dirty="0">
                  <a:latin typeface="メイリオ" panose="020B0604030504040204" pitchFamily="50" charset="-128"/>
                  <a:ea typeface="メイリオ" panose="020B0604030504040204" pitchFamily="50" charset="-128"/>
                </a:rPr>
                <a:t>作成したテストコードのカバレッジに自信がある．</a:t>
              </a:r>
            </a:p>
          </p:txBody>
        </p:sp>
        <p:sp>
          <p:nvSpPr>
            <p:cNvPr id="68" name="テキスト ボックス 67"/>
            <p:cNvSpPr txBox="1"/>
            <p:nvPr/>
          </p:nvSpPr>
          <p:spPr>
            <a:xfrm>
              <a:off x="-6598264" y="16805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2" name="テキスト ボックス 71"/>
            <p:cNvSpPr txBox="1"/>
            <p:nvPr/>
          </p:nvSpPr>
          <p:spPr>
            <a:xfrm>
              <a:off x="-6651984" y="1326440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3" name="テキスト ボックス 72"/>
            <p:cNvSpPr txBox="1"/>
            <p:nvPr/>
          </p:nvSpPr>
          <p:spPr>
            <a:xfrm>
              <a:off x="-6651984" y="8899292"/>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6651984" y="4512340"/>
              <a:ext cx="1283806" cy="400110"/>
            </a:xfrm>
            <a:prstGeom prst="rect">
              <a:avLst/>
            </a:prstGeom>
            <a:solidFill>
              <a:schemeClr val="bg1"/>
            </a:solidFill>
          </p:spPr>
          <p:txBody>
            <a:bodyPr wrap="square" rtlCol="0">
              <a:spAutoFit/>
            </a:bodyPr>
            <a:lstStyle/>
            <a:p>
              <a:r>
                <a:rPr kumimoji="1" lang="en-US" altLang="ja-JP" sz="2000" dirty="0" err="1">
                  <a:latin typeface="メイリオ" panose="020B0604030504040204" pitchFamily="50" charset="-128"/>
                  <a:ea typeface="メイリオ" panose="020B0604030504040204" pitchFamily="50" charset="-128"/>
                </a:rPr>
                <a:t>SuiteRec</a:t>
              </a:r>
              <a:endParaRPr kumimoji="1" lang="ja-JP" altLang="en-US" sz="2000" dirty="0">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6544787" y="17547597"/>
              <a:ext cx="128380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sp>
          <p:nvSpPr>
            <p:cNvPr id="76" name="テキスト ボックス 75"/>
            <p:cNvSpPr txBox="1"/>
            <p:nvPr/>
          </p:nvSpPr>
          <p:spPr>
            <a:xfrm>
              <a:off x="-6549171" y="6230406"/>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7" name="テキスト ボックス 76"/>
            <p:cNvSpPr txBox="1"/>
            <p:nvPr/>
          </p:nvSpPr>
          <p:spPr>
            <a:xfrm>
              <a:off x="-6549171" y="10405221"/>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8" name="テキスト ボックス 77"/>
            <p:cNvSpPr txBox="1"/>
            <p:nvPr/>
          </p:nvSpPr>
          <p:spPr>
            <a:xfrm>
              <a:off x="-6549171" y="14739905"/>
              <a:ext cx="1230086" cy="461665"/>
            </a:xfrm>
            <a:prstGeom prst="rect">
              <a:avLst/>
            </a:prstGeom>
            <a:solidFill>
              <a:schemeClr val="bg1"/>
            </a:solid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手作業</a:t>
              </a:r>
              <a:endParaRPr kumimoji="1" lang="ja-JP" altLang="en-US" sz="2000" dirty="0">
                <a:latin typeface="メイリオ" panose="020B0604030504040204" pitchFamily="50" charset="-128"/>
                <a:ea typeface="メイリオ" panose="020B0604030504040204" pitchFamily="50" charset="-128"/>
              </a:endParaRPr>
            </a:p>
          </p:txBody>
        </p:sp>
        <p:sp>
          <p:nvSpPr>
            <p:cNvPr id="79" name="テキスト ボックス 78"/>
            <p:cNvSpPr txBox="1"/>
            <p:nvPr/>
          </p:nvSpPr>
          <p:spPr>
            <a:xfrm>
              <a:off x="-6586210" y="-1175492"/>
              <a:ext cx="1230086" cy="400110"/>
            </a:xfrm>
            <a:prstGeom prst="rect">
              <a:avLst/>
            </a:prstGeom>
            <a:solidFill>
              <a:schemeClr val="bg1"/>
            </a:solidFill>
          </p:spPr>
          <p:txBody>
            <a:bodyPr wrap="square" rtlCol="0">
              <a:spAutoFit/>
            </a:bodyPr>
            <a:lstStyle/>
            <a:p>
              <a:endParaRPr kumimoji="1" lang="ja-JP" altLang="en-US" sz="20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663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82010" y="-1752600"/>
            <a:ext cx="13595876" cy="10162278"/>
          </a:xfrm>
          <a:prstGeom prst="rect">
            <a:avLst/>
          </a:prstGeom>
        </p:spPr>
      </p:pic>
    </p:spTree>
    <p:extLst>
      <p:ext uri="{BB962C8B-B14F-4D97-AF65-F5344CB8AC3E}">
        <p14:creationId xmlns:p14="http://schemas.microsoft.com/office/powerpoint/2010/main" val="537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7882B48B-06ED-6C4D-9EE6-B4685704DAB1}"/>
              </a:ext>
            </a:extLst>
          </p:cNvPr>
          <p:cNvGraphicFramePr/>
          <p:nvPr>
            <p:extLst>
              <p:ext uri="{D42A27DB-BD31-4B8C-83A1-F6EECF244321}">
                <p14:modId xmlns:p14="http://schemas.microsoft.com/office/powerpoint/2010/main" val="131080229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773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290659AF-E29E-1B47-9442-99812862440E}"/>
              </a:ext>
            </a:extLst>
          </p:cNvPr>
          <p:cNvGraphicFramePr/>
          <p:nvPr>
            <p:extLst>
              <p:ext uri="{D42A27DB-BD31-4B8C-83A1-F6EECF244321}">
                <p14:modId xmlns:p14="http://schemas.microsoft.com/office/powerpoint/2010/main" val="255736270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831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46A852A-F1F8-0A49-80EE-CF73D323D814}"/>
              </a:ext>
            </a:extLst>
          </p:cNvPr>
          <p:cNvSpPr/>
          <p:nvPr/>
        </p:nvSpPr>
        <p:spPr>
          <a:xfrm>
            <a:off x="1600200" y="1720840"/>
            <a:ext cx="7543800" cy="3139321"/>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ConversionNum</a:t>
            </a:r>
            <a:r>
              <a:rPr lang="en" altLang="ja-JP" dirty="0">
                <a:solidFill>
                  <a:srgbClr val="000000"/>
                </a:solidFill>
                <a:latin typeface="Menlo" panose="020B0609030804020204" pitchFamily="49" charset="0"/>
              </a:rPr>
              <a:t>(</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select,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(select == </a:t>
            </a:r>
            <a:r>
              <a:rPr lang="en" altLang="ja-JP" dirty="0">
                <a:solidFill>
                  <a:srgbClr val="A31515"/>
                </a:solidFill>
                <a:latin typeface="Menlo" panose="020B0609030804020204" pitchFamily="49" charset="0"/>
              </a:rPr>
              <a:t>"bin"</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toBinaryString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(select == </a:t>
            </a:r>
            <a:r>
              <a:rPr lang="en" altLang="ja-JP" dirty="0">
                <a:solidFill>
                  <a:srgbClr val="A31515"/>
                </a:solidFill>
                <a:latin typeface="Menlo" panose="020B0609030804020204" pitchFamily="49" charset="0"/>
              </a:rPr>
              <a:t>"hex"</a:t>
            </a:r>
            <a:r>
              <a:rPr lang="en" altLang="ja-JP" dirty="0">
                <a:solidFill>
                  <a:srgbClr val="000000"/>
                </a:solidFill>
                <a:latin typeface="Menlo" panose="020B0609030804020204" pitchFamily="49" charset="0"/>
              </a:rPr>
              <a:t>) {</a:t>
            </a:r>
          </a:p>
          <a:p>
            <a:r>
              <a:rPr lang="en" altLang="ja-JP" dirty="0">
                <a:solidFill>
                  <a:srgbClr val="267F99"/>
                </a:solidFill>
                <a:latin typeface="Menlo" panose="020B0609030804020204" pitchFamily="49" charset="0"/>
              </a:rPr>
              <a:t>    String</a:t>
            </a:r>
            <a:r>
              <a:rPr lang="en" altLang="ja-JP" dirty="0">
                <a:solidFill>
                  <a:srgbClr val="000000"/>
                </a:solidFill>
                <a:latin typeface="Menlo" panose="020B0609030804020204" pitchFamily="49" charset="0"/>
              </a:rPr>
              <a:t> </a:t>
            </a:r>
            <a:r>
              <a:rPr lang="en" altLang="ja-JP" dirty="0" err="1">
                <a:solidFill>
                  <a:srgbClr val="001080"/>
                </a:solidFill>
                <a:latin typeface="Menlo" panose="020B0609030804020204" pitchFamily="49" charset="0"/>
              </a:rPr>
              <a:t>num</a:t>
            </a:r>
            <a:r>
              <a:rPr lang="en" altLang="ja-JP" dirty="0">
                <a:solidFill>
                  <a:srgbClr val="000000"/>
                </a:solidFill>
                <a:latin typeface="Menlo" panose="020B0609030804020204" pitchFamily="49" charset="0"/>
              </a:rPr>
              <a:t> = </a:t>
            </a:r>
            <a:r>
              <a:rPr lang="en" altLang="ja-JP" dirty="0" err="1">
                <a:solidFill>
                  <a:srgbClr val="001080"/>
                </a:solidFill>
                <a:latin typeface="Menlo" panose="020B0609030804020204" pitchFamily="49" charset="0"/>
              </a:rPr>
              <a:t>Integer</a:t>
            </a:r>
            <a:r>
              <a:rPr lang="en" altLang="ja-JP" dirty="0" err="1">
                <a:solidFill>
                  <a:srgbClr val="000000"/>
                </a:solidFill>
                <a:latin typeface="Menlo" panose="020B0609030804020204" pitchFamily="49" charset="0"/>
              </a:rPr>
              <a:t>.</a:t>
            </a:r>
            <a:r>
              <a:rPr lang="en" altLang="ja-JP" dirty="0" err="1">
                <a:solidFill>
                  <a:srgbClr val="795E26"/>
                </a:solidFill>
                <a:latin typeface="Menlo" panose="020B0609030804020204" pitchFamily="49" charset="0"/>
              </a:rPr>
              <a:t>toHexString</a:t>
            </a:r>
            <a:r>
              <a:rPr lang="en" altLang="ja-JP" dirty="0">
                <a:solidFill>
                  <a:srgbClr val="000000"/>
                </a:solidFill>
                <a:latin typeface="Menlo" panose="020B0609030804020204" pitchFamily="49" charset="0"/>
              </a:rPr>
              <a:t>(</a:t>
            </a:r>
            <a:r>
              <a:rPr lang="en" altLang="ja-JP" dirty="0" err="1">
                <a:solidFill>
                  <a:srgbClr val="000000"/>
                </a:solidFill>
                <a:latin typeface="Menlo" panose="020B0609030804020204" pitchFamily="49" charset="0"/>
              </a:rPr>
              <a:t>dec</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err="1">
                <a:solidFill>
                  <a:srgbClr val="000000"/>
                </a:solidFill>
                <a:latin typeface="Menlo" panose="020B0609030804020204" pitchFamily="49" charset="0"/>
              </a:rPr>
              <a:t>num</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"can not conversion"</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1901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1E09527-DD94-4A45-9DF0-C95D93718F11}"/>
              </a:ext>
            </a:extLst>
          </p:cNvPr>
          <p:cNvSpPr/>
          <p:nvPr/>
        </p:nvSpPr>
        <p:spPr>
          <a:xfrm>
            <a:off x="1130300" y="1680339"/>
            <a:ext cx="6096000" cy="2862322"/>
          </a:xfrm>
          <a:prstGeom prst="rect">
            <a:avLst/>
          </a:prstGeom>
          <a:ln w="12700">
            <a:solidFill>
              <a:schemeClr val="bg2">
                <a:lumMod val="75000"/>
              </a:schemeClr>
            </a:solidFill>
          </a:ln>
        </p:spPr>
        <p:txBody>
          <a:bodyPr>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countPrice</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item[]){</a:t>
            </a:r>
          </a:p>
          <a:p>
            <a:r>
              <a:rPr lang="en" altLang="ja-JP" dirty="0">
                <a:solidFill>
                  <a:srgbClr val="267F99"/>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for</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&lt; </a:t>
            </a:r>
            <a:r>
              <a:rPr lang="en" altLang="ja-JP" dirty="0" err="1">
                <a:solidFill>
                  <a:srgbClr val="001080"/>
                </a:solidFill>
                <a:latin typeface="Consolas" panose="020B0609020204030204" pitchFamily="49" charset="0"/>
                <a:cs typeface="Consolas" panose="020B0609020204030204" pitchFamily="49" charset="0"/>
              </a:rPr>
              <a:t>item</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001080"/>
                </a:solidFill>
                <a:latin typeface="Consolas" panose="020B0609020204030204" pitchFamily="49" charset="0"/>
                <a:cs typeface="Consolas" panose="020B0609020204030204" pitchFamily="49" charset="0"/>
              </a:rPr>
              <a:t>length</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 )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 += item[</a:t>
            </a:r>
            <a:r>
              <a:rPr lang="en" altLang="ja-JP" dirty="0" err="1">
                <a:solidFill>
                  <a:srgbClr val="000000"/>
                </a:solidFill>
                <a:latin typeface="Consolas" panose="020B0609020204030204" pitchFamily="49" charset="0"/>
                <a:cs typeface="Consolas" panose="020B0609020204030204" pitchFamily="49" charset="0"/>
              </a:rPr>
              <a:t>i</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0000"/>
                </a:solidFill>
                <a:latin typeface="Consolas" panose="020B0609020204030204" pitchFamily="49" charset="0"/>
                <a:cs typeface="Consolas" panose="020B0609020204030204" pitchFamily="49" charset="0"/>
              </a:rPr>
              <a:t>totalprice</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1005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315E0BC-A0B2-9B4A-AB6A-3E953FE0CAC5}"/>
              </a:ext>
            </a:extLst>
          </p:cNvPr>
          <p:cNvSpPr/>
          <p:nvPr/>
        </p:nvSpPr>
        <p:spPr>
          <a:xfrm>
            <a:off x="2293620" y="1303377"/>
            <a:ext cx="7021830" cy="4801314"/>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Experiment01</a:t>
            </a:r>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FF"/>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fizzBuzz</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number</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&lt;=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"Not Natural Number"</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15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a:t>
            </a:r>
            <a:r>
              <a:rPr lang="en" altLang="ja-JP" dirty="0" err="1">
                <a:solidFill>
                  <a:srgbClr val="A31515"/>
                </a:solidFill>
                <a:latin typeface="Consolas" panose="020B0609020204030204" pitchFamily="49" charset="0"/>
                <a:cs typeface="Consolas" panose="020B0609020204030204" pitchFamily="49" charset="0"/>
              </a:rPr>
              <a:t>fizzbuzz</a:t>
            </a:r>
            <a:r>
              <a:rPr lang="en" altLang="ja-JP" dirty="0">
                <a:solidFill>
                  <a:srgbClr val="A31515"/>
                </a:solidFill>
                <a:latin typeface="Consolas" panose="020B0609020204030204" pitchFamily="49" charset="0"/>
                <a:cs typeface="Consolas" panose="020B0609020204030204" pitchFamily="49" charset="0"/>
              </a:rPr>
              <a:t>"</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3</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"fizz"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(number % </a:t>
            </a:r>
            <a:r>
              <a:rPr lang="en" altLang="ja-JP" dirty="0">
                <a:solidFill>
                  <a:srgbClr val="09885A"/>
                </a:solidFill>
                <a:latin typeface="Consolas" panose="020B0609020204030204" pitchFamily="49" charset="0"/>
                <a:cs typeface="Consolas" panose="020B0609020204030204" pitchFamily="49" charset="0"/>
              </a:rPr>
              <a:t>5</a:t>
            </a:r>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09885A"/>
                </a:solidFill>
                <a:latin typeface="Consolas" panose="020B0609020204030204" pitchFamily="49" charset="0"/>
                <a:cs typeface="Consolas" panose="020B0609020204030204" pitchFamily="49" charset="0"/>
              </a:rPr>
              <a:t>0</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31515"/>
                </a:solidFill>
                <a:latin typeface="Consolas" panose="020B0609020204030204" pitchFamily="49" charset="0"/>
                <a:cs typeface="Consolas" panose="020B0609020204030204" pitchFamily="49" charset="0"/>
              </a:rPr>
              <a:t>"buzz"</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Integer</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toString</a:t>
            </a:r>
            <a:r>
              <a:rPr lang="en" altLang="ja-JP" dirty="0">
                <a:solidFill>
                  <a:srgbClr val="000000"/>
                </a:solidFill>
                <a:latin typeface="Consolas" panose="020B0609020204030204" pitchFamily="49" charset="0"/>
                <a:cs typeface="Consolas" panose="020B0609020204030204" pitchFamily="49" charset="0"/>
              </a:rPr>
              <a:t>(number);</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7149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741FC9B-BDE2-0149-BD67-A3532D36102A}"/>
              </a:ext>
            </a:extLst>
          </p:cNvPr>
          <p:cNvSpPr/>
          <p:nvPr/>
        </p:nvSpPr>
        <p:spPr>
          <a:xfrm>
            <a:off x="2068830" y="-2849642"/>
            <a:ext cx="9486900" cy="9787295"/>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Consolas" panose="020B0609020204030204" pitchFamily="49" charset="0"/>
                <a:cs typeface="Consolas" panose="020B0609020204030204" pitchFamily="49" charset="0"/>
              </a:rPr>
              <a:t>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00FF"/>
                </a:solidFill>
                <a:latin typeface="Consolas" panose="020B0609020204030204" pitchFamily="49" charset="0"/>
                <a:cs typeface="Consolas" panose="020B0609020204030204" pitchFamily="49" charset="0"/>
              </a:rPr>
              <a:t>class</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267F99"/>
                </a:solidFill>
                <a:latin typeface="Consolas" panose="020B0609020204030204" pitchFamily="49" charset="0"/>
                <a:cs typeface="Consolas" panose="020B0609020204030204" pitchFamily="49" charset="0"/>
              </a:rPr>
              <a:t>Experiment02</a:t>
            </a:r>
            <a:r>
              <a:rPr lang="en" altLang="ja-JP" dirty="0">
                <a:solidFill>
                  <a:srgbClr val="000000"/>
                </a:solidFill>
                <a:latin typeface="Consolas" panose="020B0609020204030204" pitchFamily="49" charset="0"/>
                <a:cs typeface="Consolas" panose="020B0609020204030204" pitchFamily="49" charset="0"/>
              </a:rPr>
              <a:t> {</a:t>
            </a:r>
          </a:p>
          <a:p>
            <a:endParaRPr lang="ja-JP" altLang="en-US">
              <a:solidFill>
                <a:srgbClr val="000000"/>
              </a:solidFill>
              <a:latin typeface="Consolas" panose="020B0609020204030204" pitchFamily="49" charset="0"/>
              <a:cs typeface="Consolas" panose="020B0609020204030204" pitchFamily="49" charset="0"/>
            </a:endParaRPr>
          </a:p>
          <a:p>
            <a:r>
              <a:rPr lang="en" altLang="ja-JP" dirty="0">
                <a:solidFill>
                  <a:srgbClr val="0000FF"/>
                </a:solidFill>
                <a:latin typeface="Consolas" panose="020B0609020204030204" pitchFamily="49" charset="0"/>
                <a:cs typeface="Consolas" panose="020B0609020204030204" pitchFamily="49" charset="0"/>
              </a:rPr>
              <a:t>    public</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795E26"/>
                </a:solidFill>
                <a:latin typeface="Consolas" panose="020B0609020204030204" pitchFamily="49" charset="0"/>
                <a:cs typeface="Consolas" panose="020B0609020204030204" pitchFamily="49" charset="0"/>
              </a:rPr>
              <a:t>calcMediumMinMax</a:t>
            </a:r>
            <a:r>
              <a:rPr lang="en" altLang="ja-JP" dirty="0">
                <a:solidFill>
                  <a:srgbClr val="000000"/>
                </a:solidFill>
                <a:latin typeface="Consolas" panose="020B0609020204030204" pitchFamily="49" charset="0"/>
                <a:cs typeface="Consolas" panose="020B0609020204030204" pitchFamily="49" charset="0"/>
              </a:rPr>
              <a:t>(</a:t>
            </a:r>
            <a:r>
              <a:rPr lang="en" altLang="ja-JP" dirty="0">
                <a:solidFill>
                  <a:srgbClr val="267F99"/>
                </a:solidFill>
                <a:latin typeface="Consolas" panose="020B0609020204030204" pitchFamily="49" charset="0"/>
                <a:cs typeface="Consolas" panose="020B0609020204030204" pitchFamily="49" charset="0"/>
              </a:rPr>
              <a:t>String</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select</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a</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b</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267F99"/>
                </a:solidFill>
                <a:latin typeface="Consolas" panose="020B0609020204030204" pitchFamily="49" charset="0"/>
                <a:cs typeface="Consolas" panose="020B0609020204030204" pitchFamily="49" charset="0"/>
              </a:rPr>
              <a:t>int</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01080"/>
                </a:solidFill>
                <a:latin typeface="Consolas" panose="020B0609020204030204" pitchFamily="49" charset="0"/>
                <a:cs typeface="Consolas" panose="020B0609020204030204" pitchFamily="49" charset="0"/>
              </a:rPr>
              <a:t>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"Medium"</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b)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(b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if</a:t>
            </a:r>
            <a:r>
              <a:rPr lang="en" altLang="ja-JP" dirty="0">
                <a:solidFill>
                  <a:srgbClr val="000000"/>
                </a:solidFill>
                <a:latin typeface="Consolas" panose="020B0609020204030204" pitchFamily="49" charset="0"/>
                <a:cs typeface="Consolas" panose="020B0609020204030204" pitchFamily="49" charset="0"/>
              </a:rPr>
              <a:t> (a &lt; c)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(b &lt; c){</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c;</a:t>
            </a:r>
          </a:p>
          <a:p>
            <a:r>
              <a:rPr lang="en" altLang="ja-JP" dirty="0">
                <a:solidFill>
                  <a:srgbClr val="000000"/>
                </a:solidFill>
                <a:latin typeface="Consolas" panose="020B0609020204030204" pitchFamily="49" charset="0"/>
                <a:cs typeface="Consolas" panose="020B0609020204030204" pitchFamily="49" charset="0"/>
              </a:rPr>
              <a:t>                } </a:t>
            </a:r>
            <a:r>
              <a:rPr lang="en" altLang="ja-JP" dirty="0">
                <a:solidFill>
                  <a:srgbClr val="AF00DB"/>
                </a:solidFill>
                <a:latin typeface="Consolas" panose="020B0609020204030204" pitchFamily="49" charset="0"/>
                <a:cs typeface="Consolas" panose="020B0609020204030204" pitchFamily="49" charset="0"/>
              </a:rPr>
              <a:t>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b;</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max</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AF00DB"/>
                </a:solidFill>
                <a:latin typeface="Consolas" panose="020B0609020204030204" pitchFamily="49" charset="0"/>
                <a:cs typeface="Consolas" panose="020B0609020204030204" pitchFamily="49" charset="0"/>
              </a:rPr>
              <a:t>if</a:t>
            </a:r>
            <a:r>
              <a:rPr lang="en" altLang="ja-JP" dirty="0">
                <a:solidFill>
                  <a:srgbClr val="000000"/>
                </a:solidFill>
                <a:latin typeface="Consolas" panose="020B0609020204030204" pitchFamily="49" charset="0"/>
                <a:cs typeface="Consolas" panose="020B0609020204030204" pitchFamily="49" charset="0"/>
              </a:rPr>
              <a:t> (select == </a:t>
            </a:r>
            <a:r>
              <a:rPr lang="en" altLang="ja-JP" dirty="0">
                <a:solidFill>
                  <a:srgbClr val="A31515"/>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 </a:t>
            </a:r>
            <a:r>
              <a:rPr lang="en" altLang="ja-JP" dirty="0" err="1">
                <a:solidFill>
                  <a:srgbClr val="001080"/>
                </a:solidFill>
                <a:latin typeface="Consolas" panose="020B0609020204030204" pitchFamily="49" charset="0"/>
                <a:cs typeface="Consolas" panose="020B0609020204030204" pitchFamily="49" charset="0"/>
              </a:rPr>
              <a:t>Math</a:t>
            </a:r>
            <a:r>
              <a:rPr lang="en" altLang="ja-JP" dirty="0" err="1">
                <a:solidFill>
                  <a:srgbClr val="000000"/>
                </a:solidFill>
                <a:latin typeface="Consolas" panose="020B0609020204030204" pitchFamily="49" charset="0"/>
                <a:cs typeface="Consolas" panose="020B0609020204030204" pitchFamily="49" charset="0"/>
              </a:rPr>
              <a:t>.</a:t>
            </a:r>
            <a:r>
              <a:rPr lang="en" altLang="ja-JP" dirty="0" err="1">
                <a:solidFill>
                  <a:srgbClr val="795E26"/>
                </a:solidFill>
                <a:latin typeface="Consolas" panose="020B0609020204030204" pitchFamily="49" charset="0"/>
                <a:cs typeface="Consolas" panose="020B0609020204030204" pitchFamily="49" charset="0"/>
              </a:rPr>
              <a:t>min</a:t>
            </a:r>
            <a:r>
              <a:rPr lang="en" altLang="ja-JP" dirty="0">
                <a:solidFill>
                  <a:srgbClr val="000000"/>
                </a:solidFill>
                <a:latin typeface="Consolas" panose="020B0609020204030204" pitchFamily="49" charset="0"/>
                <a:cs typeface="Consolas" panose="020B0609020204030204" pitchFamily="49" charset="0"/>
              </a:rPr>
              <a:t>(</a:t>
            </a:r>
            <a:r>
              <a:rPr lang="en" altLang="ja-JP" dirty="0" err="1">
                <a:solidFill>
                  <a:srgbClr val="000000"/>
                </a:solidFill>
                <a:latin typeface="Consolas" panose="020B0609020204030204" pitchFamily="49" charset="0"/>
                <a:cs typeface="Consolas" panose="020B0609020204030204" pitchFamily="49" charset="0"/>
              </a:rPr>
              <a:t>b,c</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else</a:t>
            </a:r>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AF00DB"/>
                </a:solidFill>
                <a:latin typeface="Consolas" panose="020B0609020204030204" pitchFamily="49" charset="0"/>
                <a:cs typeface="Consolas" panose="020B0609020204030204" pitchFamily="49" charset="0"/>
              </a:rPr>
              <a:t>            return</a:t>
            </a:r>
            <a:r>
              <a:rPr lang="en" altLang="ja-JP" dirty="0">
                <a:solidFill>
                  <a:srgbClr val="000000"/>
                </a:solidFill>
                <a:latin typeface="Consolas" panose="020B0609020204030204" pitchFamily="49" charset="0"/>
                <a:cs typeface="Consolas" panose="020B0609020204030204" pitchFamily="49" charset="0"/>
              </a:rPr>
              <a:t> -</a:t>
            </a:r>
            <a:r>
              <a:rPr lang="en" altLang="ja-JP" dirty="0">
                <a:solidFill>
                  <a:srgbClr val="09885A"/>
                </a:solidFill>
                <a:latin typeface="Consolas" panose="020B0609020204030204" pitchFamily="49" charset="0"/>
                <a:cs typeface="Consolas" panose="020B0609020204030204" pitchFamily="49" charset="0"/>
              </a:rPr>
              <a:t>1</a:t>
            </a:r>
            <a:r>
              <a:rPr lang="en" altLang="ja-JP" dirty="0">
                <a:solidFill>
                  <a:srgbClr val="000000"/>
                </a:solidFill>
                <a:latin typeface="Consolas" panose="020B0609020204030204" pitchFamily="49" charset="0"/>
                <a:cs typeface="Consolas" panose="020B0609020204030204" pitchFamily="49" charset="0"/>
              </a:rPr>
              <a:t>;</a:t>
            </a:r>
          </a:p>
          <a:p>
            <a:r>
              <a:rPr lang="en" altLang="ja-JP" dirty="0">
                <a:solidFill>
                  <a:srgbClr val="000000"/>
                </a:solidFill>
                <a:latin typeface="Consolas" panose="020B0609020204030204" pitchFamily="49" charset="0"/>
                <a:cs typeface="Consolas" panose="020B0609020204030204" pitchFamily="49" charset="0"/>
              </a:rPr>
              <a:t>        }</a:t>
            </a:r>
          </a:p>
          <a:p>
            <a:r>
              <a:rPr lang="en" altLang="ja-JP" dirty="0">
                <a:solidFill>
                  <a:srgbClr val="000000"/>
                </a:solidFill>
                <a:latin typeface="Consolas" panose="020B0609020204030204" pitchFamily="49" charset="0"/>
                <a:cs typeface="Consolas" panose="020B0609020204030204" pitchFamily="49" charset="0"/>
              </a:rPr>
              <a:t>    }</a:t>
            </a:r>
          </a:p>
          <a:p>
            <a:endParaRPr lang="en" altLang="ja-JP" dirty="0">
              <a:solidFill>
                <a:srgbClr val="000000"/>
              </a:solidFill>
              <a:latin typeface="Consolas" panose="020B0609020204030204" pitchFamily="49" charset="0"/>
              <a:cs typeface="Consolas" panose="020B0609020204030204" pitchFamily="49" charset="0"/>
            </a:endParaRPr>
          </a:p>
          <a:p>
            <a:r>
              <a:rPr lang="en" altLang="ja-JP" dirty="0">
                <a:solidFill>
                  <a:srgbClr val="000000"/>
                </a:solidFill>
                <a:latin typeface="Consolas" panose="020B0609020204030204" pitchFamily="49" charset="0"/>
                <a:cs typeface="Consolas" panose="020B0609020204030204" pitchFamily="49" charset="0"/>
              </a:rPr>
              <a:t>}</a:t>
            </a:r>
            <a:endParaRPr lang="en" altLang="ja-JP" b="0" dirty="0">
              <a:solidFill>
                <a:srgbClr val="00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7126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58E1665-D111-4643-8307-94A83300E24F}"/>
              </a:ext>
            </a:extLst>
          </p:cNvPr>
          <p:cNvSpPr/>
          <p:nvPr/>
        </p:nvSpPr>
        <p:spPr>
          <a:xfrm>
            <a:off x="146304" y="474345"/>
            <a:ext cx="11972544" cy="5355312"/>
          </a:xfrm>
          <a:prstGeom prst="rect">
            <a:avLst/>
          </a:prstGeom>
          <a:ln w="12700">
            <a:solidFill>
              <a:schemeClr val="bg2">
                <a:lumMod val="75000"/>
              </a:schemeClr>
            </a:solidFill>
          </a:ln>
        </p:spPr>
        <p:txBody>
          <a:bodyPr wrap="square">
            <a:spAutoFit/>
          </a:bodyPr>
          <a:lstStyle/>
          <a:p>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class</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Experiment03</a:t>
            </a:r>
            <a:r>
              <a:rPr lang="en" altLang="ja-JP" dirty="0">
                <a:solidFill>
                  <a:srgbClr val="000000"/>
                </a:solidFill>
                <a:latin typeface="Menlo" panose="020B0609030804020204" pitchFamily="49" charset="0"/>
              </a:rPr>
              <a:t> {</a:t>
            </a:r>
          </a:p>
          <a:p>
            <a:br>
              <a:rPr lang="en" altLang="ja-JP" dirty="0">
                <a:solidFill>
                  <a:srgbClr val="000000"/>
                </a:solidFill>
                <a:latin typeface="Menlo" panose="020B0609030804020204" pitchFamily="49" charset="0"/>
              </a:rPr>
            </a:br>
            <a:r>
              <a:rPr lang="en" altLang="ja-JP" dirty="0">
                <a:solidFill>
                  <a:srgbClr val="000000"/>
                </a:solidFill>
                <a:latin typeface="Menlo" panose="020B0609030804020204" pitchFamily="49" charset="0"/>
              </a:rPr>
              <a:t>    </a:t>
            </a:r>
            <a:r>
              <a:rPr lang="en" altLang="ja-JP" dirty="0">
                <a:solidFill>
                  <a:srgbClr val="0000FF"/>
                </a:solidFill>
                <a:latin typeface="Menlo" panose="020B0609030804020204" pitchFamily="49" charset="0"/>
              </a:rPr>
              <a:t>public</a:t>
            </a:r>
            <a:r>
              <a:rPr lang="en" altLang="ja-JP" dirty="0">
                <a:solidFill>
                  <a:srgbClr val="000000"/>
                </a:solidFill>
                <a:latin typeface="Menlo" panose="020B0609030804020204" pitchFamily="49" charset="0"/>
              </a:rPr>
              <a:t> </a:t>
            </a:r>
            <a:r>
              <a:rPr lang="en" altLang="ja-JP" dirty="0">
                <a:solidFill>
                  <a:srgbClr val="267F99"/>
                </a:solidFill>
                <a:latin typeface="Menlo" panose="020B0609030804020204" pitchFamily="49" charset="0"/>
              </a:rPr>
              <a:t>String</a:t>
            </a:r>
            <a:r>
              <a:rPr lang="en" altLang="ja-JP" dirty="0">
                <a:solidFill>
                  <a:srgbClr val="000000"/>
                </a:solidFill>
                <a:latin typeface="Menlo" panose="020B0609030804020204" pitchFamily="49" charset="0"/>
              </a:rPr>
              <a:t> </a:t>
            </a:r>
            <a:r>
              <a:rPr lang="en" altLang="ja-JP" dirty="0" err="1">
                <a:solidFill>
                  <a:srgbClr val="795E26"/>
                </a:solidFill>
                <a:latin typeface="Menlo" panose="020B0609030804020204" pitchFamily="49" charset="0"/>
              </a:rPr>
              <a:t>returnResult</a:t>
            </a:r>
            <a:r>
              <a:rPr lang="en" altLang="ja-JP" dirty="0">
                <a:solidFill>
                  <a:srgbClr val="000000"/>
                </a:solidFill>
                <a:latin typeface="Menlo" panose="020B0609030804020204" pitchFamily="49" charset="0"/>
              </a:rPr>
              <a:t>(</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score1</a:t>
            </a:r>
            <a:r>
              <a:rPr lang="en" altLang="ja-JP" dirty="0">
                <a:solidFill>
                  <a:srgbClr val="000000"/>
                </a:solidFill>
                <a:latin typeface="Menlo" panose="020B0609030804020204" pitchFamily="49" charset="0"/>
              </a:rPr>
              <a:t>, </a:t>
            </a:r>
            <a:r>
              <a:rPr lang="en" altLang="ja-JP" dirty="0" err="1">
                <a:solidFill>
                  <a:srgbClr val="267F99"/>
                </a:solidFill>
                <a:latin typeface="Menlo" panose="020B0609030804020204" pitchFamily="49" charset="0"/>
              </a:rPr>
              <a:t>int</a:t>
            </a:r>
            <a:r>
              <a:rPr lang="en" altLang="ja-JP" dirty="0">
                <a:solidFill>
                  <a:srgbClr val="000000"/>
                </a:solidFill>
                <a:latin typeface="Menlo" panose="020B0609030804020204" pitchFamily="49" charset="0"/>
              </a:rPr>
              <a:t> </a:t>
            </a:r>
            <a:r>
              <a:rPr lang="en" altLang="ja-JP" dirty="0">
                <a:solidFill>
                  <a:srgbClr val="001080"/>
                </a:solidFill>
                <a:latin typeface="Menlo" panose="020B0609030804020204" pitchFamily="49" charset="0"/>
              </a:rPr>
              <a:t>score2</a:t>
            </a:r>
            <a:r>
              <a:rPr lang="en" altLang="ja-JP" dirty="0">
                <a:solidFill>
                  <a:srgbClr val="000000"/>
                </a:solidFill>
                <a:latin typeface="Menlo" panose="020B0609030804020204" pitchFamily="49" charset="0"/>
              </a:rPr>
              <a:t>){</a:t>
            </a:r>
          </a:p>
          <a:p>
            <a:r>
              <a:rPr lang="en" altLang="ja-JP" dirty="0">
                <a:solidFill>
                  <a:srgbClr val="AF00DB"/>
                </a:solidFill>
                <a:latin typeface="Menlo" panose="020B0609030804020204" pitchFamily="49" charset="0"/>
              </a:rPr>
              <a:t>        if</a:t>
            </a:r>
            <a:r>
              <a:rPr lang="en" altLang="ja-JP" dirty="0">
                <a:solidFill>
                  <a:srgbClr val="000000"/>
                </a:solidFill>
                <a:latin typeface="Menlo" panose="020B0609030804020204" pitchFamily="49" charset="0"/>
              </a:rPr>
              <a:t>(( score1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&lt;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 ( score1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"Invalid Input"</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 score2 == </a:t>
            </a:r>
            <a:r>
              <a:rPr lang="en" altLang="ja-JP" dirty="0">
                <a:solidFill>
                  <a:srgbClr val="09885A"/>
                </a:solidFill>
                <a:latin typeface="Menlo" panose="020B0609030804020204" pitchFamily="49" charset="0"/>
              </a:rPr>
              <a:t>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score1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&amp;&amp; score2 &gt;= </a:t>
            </a:r>
            <a:r>
              <a:rPr lang="en" altLang="ja-JP" dirty="0">
                <a:solidFill>
                  <a:srgbClr val="09885A"/>
                </a:solidFill>
                <a:latin typeface="Menlo" panose="020B0609030804020204" pitchFamily="49" charset="0"/>
              </a:rPr>
              <a:t>60</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130</a:t>
            </a:r>
            <a:r>
              <a:rPr lang="en" altLang="ja-JP" dirty="0">
                <a:solidFill>
                  <a:srgbClr val="000000"/>
                </a:solidFill>
                <a:latin typeface="Menlo" panose="020B0609030804020204" pitchFamily="49" charset="0"/>
              </a:rPr>
              <a:t>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if</a:t>
            </a:r>
            <a:r>
              <a:rPr lang="en" altLang="ja-JP" dirty="0">
                <a:solidFill>
                  <a:srgbClr val="000000"/>
                </a:solidFill>
                <a:latin typeface="Menlo" panose="020B0609030804020204" pitchFamily="49" charset="0"/>
              </a:rPr>
              <a:t>( ( score1 + score2 ) &gt;= </a:t>
            </a:r>
            <a:r>
              <a:rPr lang="en" altLang="ja-JP" dirty="0">
                <a:solidFill>
                  <a:srgbClr val="09885A"/>
                </a:solidFill>
                <a:latin typeface="Menlo" panose="020B0609030804020204" pitchFamily="49" charset="0"/>
              </a:rPr>
              <a:t>100</a:t>
            </a:r>
            <a:r>
              <a:rPr lang="en" altLang="ja-JP" dirty="0">
                <a:solidFill>
                  <a:srgbClr val="000000"/>
                </a:solidFill>
                <a:latin typeface="Menlo" panose="020B0609030804020204" pitchFamily="49" charset="0"/>
              </a:rPr>
              <a:t> &amp;&amp; ( score1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score2 &gt;= </a:t>
            </a:r>
            <a:r>
              <a:rPr lang="en" altLang="ja-JP" dirty="0">
                <a:solidFill>
                  <a:srgbClr val="09885A"/>
                </a:solidFill>
                <a:latin typeface="Menlo" panose="020B0609030804020204" pitchFamily="49" charset="0"/>
              </a:rPr>
              <a:t>90</a:t>
            </a:r>
            <a:r>
              <a:rPr lang="en" altLang="ja-JP" dirty="0">
                <a:solidFill>
                  <a:srgbClr val="000000"/>
                </a:solidFill>
                <a:latin typeface="Menlo" panose="020B0609030804020204" pitchFamily="49" charset="0"/>
              </a:rPr>
              <a:t> ) )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"pass"</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r>
              <a:rPr lang="en" altLang="ja-JP" dirty="0">
                <a:solidFill>
                  <a:srgbClr val="AF00DB"/>
                </a:solidFill>
                <a:latin typeface="Menlo" panose="020B0609030804020204" pitchFamily="49" charset="0"/>
              </a:rPr>
              <a:t>else</a:t>
            </a:r>
            <a:r>
              <a:rPr lang="en" altLang="ja-JP" dirty="0">
                <a:solidFill>
                  <a:srgbClr val="000000"/>
                </a:solidFill>
                <a:latin typeface="Menlo" panose="020B0609030804020204" pitchFamily="49" charset="0"/>
              </a:rPr>
              <a:t> {</a:t>
            </a:r>
          </a:p>
          <a:p>
            <a:r>
              <a:rPr lang="en" altLang="ja-JP" dirty="0">
                <a:solidFill>
                  <a:srgbClr val="AF00DB"/>
                </a:solidFill>
                <a:latin typeface="Menlo" panose="020B0609030804020204" pitchFamily="49" charset="0"/>
              </a:rPr>
              <a:t>            return</a:t>
            </a:r>
            <a:r>
              <a:rPr lang="en" altLang="ja-JP" dirty="0">
                <a:solidFill>
                  <a:srgbClr val="000000"/>
                </a:solidFill>
                <a:latin typeface="Menlo" panose="020B0609030804020204" pitchFamily="49" charset="0"/>
              </a:rPr>
              <a:t> </a:t>
            </a:r>
            <a:r>
              <a:rPr lang="en" altLang="ja-JP" dirty="0">
                <a:solidFill>
                  <a:srgbClr val="A31515"/>
                </a:solidFill>
                <a:latin typeface="Menlo" panose="020B0609030804020204" pitchFamily="49" charset="0"/>
              </a:rPr>
              <a:t>"failure"</a:t>
            </a:r>
            <a:r>
              <a:rPr lang="en" altLang="ja-JP" dirty="0">
                <a:solidFill>
                  <a:srgbClr val="000000"/>
                </a:solidFill>
                <a:latin typeface="Menlo" panose="020B0609030804020204" pitchFamily="49" charset="0"/>
              </a:rPr>
              <a:t>;</a:t>
            </a:r>
          </a:p>
          <a:p>
            <a:r>
              <a:rPr lang="en" altLang="ja-JP" dirty="0">
                <a:solidFill>
                  <a:srgbClr val="000000"/>
                </a:solidFill>
                <a:latin typeface="Menlo" panose="020B0609030804020204" pitchFamily="49" charset="0"/>
              </a:rPr>
              <a:t>        }</a:t>
            </a:r>
          </a:p>
          <a:p>
            <a:r>
              <a:rPr lang="en" altLang="ja-JP" dirty="0">
                <a:solidFill>
                  <a:srgbClr val="000000"/>
                </a:solidFill>
                <a:latin typeface="Menlo" panose="020B0609030804020204" pitchFamily="49" charset="0"/>
              </a:rPr>
              <a:t>    }</a:t>
            </a:r>
          </a:p>
          <a:p>
            <a:endParaRPr lang="en" altLang="ja-JP" dirty="0">
              <a:solidFill>
                <a:srgbClr val="000000"/>
              </a:solidFill>
              <a:latin typeface="Menlo" panose="020B0609030804020204" pitchFamily="49" charset="0"/>
            </a:endParaRPr>
          </a:p>
          <a:p>
            <a:r>
              <a:rPr lang="en" altLang="ja-JP" dirty="0">
                <a:solidFill>
                  <a:srgbClr val="000000"/>
                </a:solidFill>
                <a:latin typeface="Menlo" panose="020B0609030804020204" pitchFamily="49" charset="0"/>
              </a:rPr>
              <a:t>}</a:t>
            </a:r>
            <a:endParaRPr lang="en" altLang="ja-JP"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636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694222-782A-644A-B482-AA3D677B45D4}"/>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90381751-615A-374D-A088-2EBEB0FCE106}"/>
              </a:ext>
            </a:extLst>
          </p:cNvPr>
          <p:cNvSpPr>
            <a:spLocks noGrp="1"/>
          </p:cNvSpPr>
          <p:nvPr>
            <p:ph type="subTitle" idx="1"/>
          </p:nvPr>
        </p:nvSpPr>
        <p:spPr/>
        <p:txBody>
          <a:bodyPr/>
          <a:lstStyle/>
          <a:p>
            <a:endParaRPr kumimoji="1" lang="ja-JP" altLang="en-US"/>
          </a:p>
        </p:txBody>
      </p:sp>
      <p:pic>
        <p:nvPicPr>
          <p:cNvPr id="8" name="図 7">
            <a:extLst>
              <a:ext uri="{FF2B5EF4-FFF2-40B4-BE49-F238E27FC236}">
                <a16:creationId xmlns:a16="http://schemas.microsoft.com/office/drawing/2014/main" id="{4A80CE58-DDAB-524D-9BE3-0AB9DDA2173F}"/>
              </a:ext>
            </a:extLst>
          </p:cNvPr>
          <p:cNvPicPr>
            <a:picLocks noChangeAspect="1"/>
          </p:cNvPicPr>
          <p:nvPr/>
        </p:nvPicPr>
        <p:blipFill>
          <a:blip r:embed="rId2"/>
          <a:stretch>
            <a:fillRect/>
          </a:stretch>
        </p:blipFill>
        <p:spPr>
          <a:xfrm>
            <a:off x="1204112" y="-2810067"/>
            <a:ext cx="10437762" cy="14479971"/>
          </a:xfrm>
          <a:prstGeom prst="rect">
            <a:avLst/>
          </a:prstGeom>
        </p:spPr>
      </p:pic>
      <p:sp>
        <p:nvSpPr>
          <p:cNvPr id="11" name="右中かっこ 10">
            <a:extLst>
              <a:ext uri="{FF2B5EF4-FFF2-40B4-BE49-F238E27FC236}">
                <a16:creationId xmlns:a16="http://schemas.microsoft.com/office/drawing/2014/main" id="{DB6BDA3E-6CE3-6E49-B2EF-BC258FF4B846}"/>
              </a:ext>
            </a:extLst>
          </p:cNvPr>
          <p:cNvSpPr/>
          <p:nvPr/>
        </p:nvSpPr>
        <p:spPr>
          <a:xfrm>
            <a:off x="8274204" y="2148196"/>
            <a:ext cx="847493" cy="6772780"/>
          </a:xfrm>
          <a:prstGeom prst="rightBrace">
            <a:avLst>
              <a:gd name="adj1" fmla="val 54487"/>
              <a:gd name="adj2" fmla="val 305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0299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B2B1A2F-0145-3A48-8B57-611512C1C5BD}"/>
              </a:ext>
            </a:extLst>
          </p:cNvPr>
          <p:cNvPicPr>
            <a:picLocks noChangeAspect="1"/>
          </p:cNvPicPr>
          <p:nvPr/>
        </p:nvPicPr>
        <p:blipFill rotWithShape="1">
          <a:blip r:embed="rId2"/>
          <a:srcRect l="3518" t="5949" r="3421" b="16923"/>
          <a:stretch/>
        </p:blipFill>
        <p:spPr>
          <a:xfrm>
            <a:off x="2184886" y="-974563"/>
            <a:ext cx="6686842" cy="7832563"/>
          </a:xfrm>
          <a:prstGeom prst="rect">
            <a:avLst/>
          </a:prstGeom>
        </p:spPr>
      </p:pic>
      <p:sp>
        <p:nvSpPr>
          <p:cNvPr id="6" name="円/楕円 5">
            <a:extLst>
              <a:ext uri="{FF2B5EF4-FFF2-40B4-BE49-F238E27FC236}">
                <a16:creationId xmlns:a16="http://schemas.microsoft.com/office/drawing/2014/main" id="{921EAD26-84DD-824E-9571-FA9943874C63}"/>
              </a:ext>
            </a:extLst>
          </p:cNvPr>
          <p:cNvSpPr/>
          <p:nvPr/>
        </p:nvSpPr>
        <p:spPr>
          <a:xfrm>
            <a:off x="36195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1</a:t>
            </a:r>
            <a:endParaRPr kumimoji="1" lang="ja-JP" altLang="en-US" sz="2000" b="1">
              <a:solidFill>
                <a:schemeClr val="tx1"/>
              </a:solidFill>
              <a:latin typeface="Helvetica" pitchFamily="2" charset="0"/>
              <a:ea typeface="MS PGothic" panose="020B0600070205080204" pitchFamily="34" charset="-128"/>
            </a:endParaRPr>
          </a:p>
        </p:txBody>
      </p:sp>
      <p:sp>
        <p:nvSpPr>
          <p:cNvPr id="12" name="左中かっこ 11">
            <a:extLst>
              <a:ext uri="{FF2B5EF4-FFF2-40B4-BE49-F238E27FC236}">
                <a16:creationId xmlns:a16="http://schemas.microsoft.com/office/drawing/2014/main" id="{67C752F2-07D8-F24A-87AF-5F32DF3336A8}"/>
              </a:ext>
            </a:extLst>
          </p:cNvPr>
          <p:cNvSpPr/>
          <p:nvPr/>
        </p:nvSpPr>
        <p:spPr>
          <a:xfrm rot="10800000">
            <a:off x="6375643" y="3521868"/>
            <a:ext cx="528495" cy="1721643"/>
          </a:xfrm>
          <a:prstGeom prst="leftBrace">
            <a:avLst>
              <a:gd name="adj1" fmla="val 34921"/>
              <a:gd name="adj2" fmla="val 54932"/>
            </a:avLst>
          </a:prstGeom>
          <a:ln w="38100" cmpd="sng">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b="1"/>
          </a:p>
        </p:txBody>
      </p:sp>
      <p:sp>
        <p:nvSpPr>
          <p:cNvPr id="17" name="円/楕円 16">
            <a:extLst>
              <a:ext uri="{FF2B5EF4-FFF2-40B4-BE49-F238E27FC236}">
                <a16:creationId xmlns:a16="http://schemas.microsoft.com/office/drawing/2014/main" id="{1D1212FA-F49C-DF4E-8B43-BD3D9C0A35B9}"/>
              </a:ext>
            </a:extLst>
          </p:cNvPr>
          <p:cNvSpPr/>
          <p:nvPr/>
        </p:nvSpPr>
        <p:spPr>
          <a:xfrm>
            <a:off x="8001066" y="-289181"/>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2</a:t>
            </a:r>
            <a:endParaRPr kumimoji="1" lang="ja-JP" altLang="en-US" sz="2000" b="1">
              <a:solidFill>
                <a:schemeClr val="tx1"/>
              </a:solidFill>
              <a:latin typeface="Helvetica" pitchFamily="2" charset="0"/>
              <a:ea typeface="MS PGothic" panose="020B0600070205080204" pitchFamily="34" charset="-128"/>
            </a:endParaRPr>
          </a:p>
        </p:txBody>
      </p:sp>
      <p:sp>
        <p:nvSpPr>
          <p:cNvPr id="18" name="円/楕円 17">
            <a:extLst>
              <a:ext uri="{FF2B5EF4-FFF2-40B4-BE49-F238E27FC236}">
                <a16:creationId xmlns:a16="http://schemas.microsoft.com/office/drawing/2014/main" id="{4DB0040E-58DD-C14E-B82A-3E1629831C88}"/>
              </a:ext>
            </a:extLst>
          </p:cNvPr>
          <p:cNvSpPr/>
          <p:nvPr/>
        </p:nvSpPr>
        <p:spPr>
          <a:xfrm>
            <a:off x="6868636" y="-540262"/>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3</a:t>
            </a:r>
            <a:endParaRPr kumimoji="1" lang="ja-JP" altLang="en-US" sz="2000" b="1">
              <a:solidFill>
                <a:schemeClr val="tx1"/>
              </a:solidFill>
              <a:latin typeface="Helvetica" pitchFamily="2" charset="0"/>
              <a:ea typeface="MS PGothic" panose="020B0600070205080204" pitchFamily="34" charset="-128"/>
            </a:endParaRPr>
          </a:p>
        </p:txBody>
      </p:sp>
      <p:sp>
        <p:nvSpPr>
          <p:cNvPr id="19" name="円/楕円 18">
            <a:extLst>
              <a:ext uri="{FF2B5EF4-FFF2-40B4-BE49-F238E27FC236}">
                <a16:creationId xmlns:a16="http://schemas.microsoft.com/office/drawing/2014/main" id="{FDC4FB5C-D5E3-F74F-B463-FA318E28FB5C}"/>
              </a:ext>
            </a:extLst>
          </p:cNvPr>
          <p:cNvSpPr/>
          <p:nvPr/>
        </p:nvSpPr>
        <p:spPr>
          <a:xfrm>
            <a:off x="6698086" y="1567938"/>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4</a:t>
            </a:r>
            <a:endParaRPr kumimoji="1" lang="ja-JP" altLang="en-US" sz="2000" b="1">
              <a:solidFill>
                <a:schemeClr val="tx1"/>
              </a:solidFill>
              <a:latin typeface="Helvetica" pitchFamily="2" charset="0"/>
              <a:ea typeface="MS PGothic" panose="020B0600070205080204" pitchFamily="34" charset="-128"/>
            </a:endParaRPr>
          </a:p>
        </p:txBody>
      </p:sp>
      <p:sp>
        <p:nvSpPr>
          <p:cNvPr id="20" name="円/楕円 19">
            <a:extLst>
              <a:ext uri="{FF2B5EF4-FFF2-40B4-BE49-F238E27FC236}">
                <a16:creationId xmlns:a16="http://schemas.microsoft.com/office/drawing/2014/main" id="{971E59F9-9FFA-7242-9A53-858E44526057}"/>
              </a:ext>
            </a:extLst>
          </p:cNvPr>
          <p:cNvSpPr/>
          <p:nvPr/>
        </p:nvSpPr>
        <p:spPr>
          <a:xfrm>
            <a:off x="7512760" y="3378970"/>
            <a:ext cx="412106" cy="412106"/>
          </a:xfrm>
          <a:prstGeom prst="ellipse">
            <a:avLst/>
          </a:prstGeom>
          <a:solidFill>
            <a:srgbClr val="FFDD9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Helvetica" pitchFamily="2" charset="0"/>
                <a:ea typeface="MS PGothic" panose="020B0600070205080204" pitchFamily="34" charset="-128"/>
              </a:rPr>
              <a:t>5</a:t>
            </a:r>
            <a:endParaRPr kumimoji="1" lang="ja-JP" altLang="en-US" sz="2000" b="1">
              <a:solidFill>
                <a:schemeClr val="tx1"/>
              </a:solidFill>
              <a:latin typeface="Helvetica" pitchFamily="2" charset="0"/>
              <a:ea typeface="MS PGothic" panose="020B0600070205080204" pitchFamily="34" charset="-128"/>
            </a:endParaRPr>
          </a:p>
        </p:txBody>
      </p:sp>
    </p:spTree>
    <p:extLst>
      <p:ext uri="{BB962C8B-B14F-4D97-AF65-F5344CB8AC3E}">
        <p14:creationId xmlns:p14="http://schemas.microsoft.com/office/powerpoint/2010/main" val="3047041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22142</TotalTime>
  <Words>1409</Words>
  <Application>Microsoft Macintosh PowerPoint</Application>
  <PresentationFormat>ワイド画面</PresentationFormat>
  <Paragraphs>317</Paragraphs>
  <Slides>26</Slides>
  <Notes>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MS PGothic</vt:lpstr>
      <vt:lpstr>ＭＳ ゴシック</vt:lpstr>
      <vt:lpstr>Meiryo</vt:lpstr>
      <vt:lpstr>Meiryo</vt:lpstr>
      <vt:lpstr>游ゴシック</vt:lpstr>
      <vt:lpstr>游ゴシック Light</vt:lpstr>
      <vt:lpstr>Arial</vt:lpstr>
      <vt:lpstr>Consolas</vt:lpstr>
      <vt:lpstr>Helvetica</vt:lpstr>
      <vt:lpstr>Menlo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テストコード推薦ツール</vt:lpstr>
      <vt:lpstr>PowerPoint プレゼンテーション</vt:lpstr>
      <vt:lpstr>PowerPoint プレゼンテーション</vt:lpstr>
      <vt:lpstr>RQ1:ツールの利用はカバレッジ(分岐網羅C1)に影響するか？</vt:lpstr>
      <vt:lpstr>RQ1:ツールの利用はカバレッジ(分岐網羅C1)に影響するか？</vt:lpstr>
      <vt:lpstr>PowerPoint プレゼンテーション</vt:lpstr>
      <vt:lpstr>PowerPoint プレゼンテーション</vt:lpstr>
      <vt:lpstr>PowerPoint プレゼンテーション</vt:lpstr>
      <vt:lpstr>RQ3:推薦ツールの利用はテストコードの品質にどのような影響があるか？</vt:lpstr>
      <vt:lpstr>RQ3:推薦ツールの利用はテストコードの品質にどのような影響があるか？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32</cp:revision>
  <dcterms:created xsi:type="dcterms:W3CDTF">2020-01-04T10:21:36Z</dcterms:created>
  <dcterms:modified xsi:type="dcterms:W3CDTF">2020-01-20T07:56:44Z</dcterms:modified>
</cp:coreProperties>
</file>